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98" r:id="rId5"/>
    <p:sldId id="293" r:id="rId6"/>
    <p:sldId id="297" r:id="rId7"/>
    <p:sldId id="295" r:id="rId8"/>
    <p:sldId id="296" r:id="rId9"/>
    <p:sldId id="299" r:id="rId10"/>
    <p:sldId id="301" r:id="rId11"/>
    <p:sldId id="300" r:id="rId12"/>
    <p:sldId id="1094" r:id="rId13"/>
    <p:sldId id="302" r:id="rId14"/>
    <p:sldId id="259" r:id="rId15"/>
    <p:sldId id="260" r:id="rId16"/>
    <p:sldId id="290" r:id="rId17"/>
    <p:sldId id="267" r:id="rId18"/>
    <p:sldId id="271" r:id="rId19"/>
    <p:sldId id="1092" r:id="rId20"/>
    <p:sldId id="274" r:id="rId21"/>
    <p:sldId id="1093" r:id="rId22"/>
    <p:sldId id="289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0D0CA"/>
          </a:solidFill>
        </a:fill>
      </a:tcStyle>
    </a:wholeTbl>
    <a:band2H>
      <a:tcTxStyle/>
      <a:tcStyle>
        <a:tcBdr/>
        <a:fill>
          <a:solidFill>
            <a:srgbClr val="F0E9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6DBCB"/>
          </a:solidFill>
        </a:fill>
      </a:tcStyle>
    </a:wholeTbl>
    <a:band2H>
      <a:tcTxStyle/>
      <a:tcStyle>
        <a:tcBdr/>
        <a:fill>
          <a:solidFill>
            <a:srgbClr val="FAEE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2349500"/>
            <a:ext cx="5549900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1189037"/>
            <a:ext cx="5672138" cy="567213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17500" y="3071809"/>
            <a:ext cx="8474075" cy="2043116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rgbClr val="8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8613" y="5110162"/>
            <a:ext cx="8464551" cy="11938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r">
              <a:spcBef>
                <a:spcPts val="500"/>
              </a:spcBef>
              <a:buClrTx/>
              <a:buSzTx/>
              <a:buFontTx/>
              <a:buNone/>
              <a:defRPr sz="2400" b="1"/>
            </a:lvl1pPr>
            <a:lvl2pPr marL="838200" indent="-381000" algn="r">
              <a:spcBef>
                <a:spcPts val="500"/>
              </a:spcBef>
              <a:buClrTx/>
              <a:buSzPct val="100000"/>
              <a:buFontTx/>
              <a:buChar char="►"/>
              <a:defRPr sz="2400" b="1"/>
            </a:lvl2pPr>
            <a:lvl3pPr marL="1257300" indent="-342900" algn="r">
              <a:spcBef>
                <a:spcPts val="500"/>
              </a:spcBef>
              <a:buClrTx/>
              <a:buFontTx/>
              <a:buChar char="►"/>
              <a:defRPr sz="2400" b="1"/>
            </a:lvl3pPr>
            <a:lvl4pPr marL="1828800" indent="-457200" algn="r">
              <a:spcBef>
                <a:spcPts val="500"/>
              </a:spcBef>
              <a:buClrTx/>
              <a:buFontTx/>
              <a:buChar char="▪"/>
              <a:defRPr sz="2400" b="1"/>
            </a:lvl4pPr>
            <a:lvl5pPr marL="2377439" indent="-548639" algn="r">
              <a:spcBef>
                <a:spcPts val="500"/>
              </a:spcBef>
              <a:buClrTx/>
              <a:buFontTx/>
              <a:buChar char="▪"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" name="Picture 2" descr="Picture 2"/>
          <p:cNvPicPr>
            <a:picLocks noChangeAspect="1"/>
          </p:cNvPicPr>
          <p:nvPr/>
        </p:nvPicPr>
        <p:blipFill>
          <a:blip r:embed="rId4"/>
          <a:srcRect l="21297" t="16000" r="18982" b="4000"/>
          <a:stretch>
            <a:fillRect/>
          </a:stretch>
        </p:blipFill>
        <p:spPr>
          <a:xfrm>
            <a:off x="7302190" y="116262"/>
            <a:ext cx="1813412" cy="1124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Logo_EDISCE_mixte2.jpg" descr="Logo_EDISCE_mixt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428" y="1254125"/>
            <a:ext cx="1698847" cy="169884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s numérot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"/>
          <p:cNvSpPr/>
          <p:nvPr/>
        </p:nvSpPr>
        <p:spPr>
          <a:xfrm>
            <a:off x="-5228" y="648485"/>
            <a:ext cx="9149230" cy="910150"/>
          </a:xfrm>
          <a:prstGeom prst="rect">
            <a:avLst/>
          </a:prstGeom>
          <a:solidFill>
            <a:srgbClr val="D9D9D9">
              <a:alpha val="58999"/>
            </a:srgbClr>
          </a:solidFill>
          <a:ln w="12700">
            <a:miter lim="400000"/>
          </a:ln>
        </p:spPr>
        <p:txBody>
          <a:bodyPr lIns="46799" tIns="46799" rIns="46799" bIns="46799"/>
          <a:lstStyle/>
          <a:p>
            <a:pPr marL="342900" indent="-342900">
              <a:spcBef>
                <a:spcPts val="500"/>
              </a:spcBef>
              <a:defRPr sz="2400">
                <a:solidFill>
                  <a:srgbClr val="D9D9D9"/>
                </a:solidFill>
              </a:defRPr>
            </a:pPr>
            <a:endParaRPr/>
          </a:p>
        </p:txBody>
      </p:sp>
      <p:pic>
        <p:nvPicPr>
          <p:cNvPr id="120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230" y="98630"/>
            <a:ext cx="2349917" cy="50673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521551" y="728699"/>
            <a:ext cx="8336730" cy="714486"/>
          </a:xfrm>
          <a:prstGeom prst="rect">
            <a:avLst/>
          </a:prstGeom>
        </p:spPr>
        <p:txBody>
          <a:bodyPr anchor="t"/>
          <a:lstStyle>
            <a:lvl1pPr>
              <a:defRPr sz="2600">
                <a:solidFill>
                  <a:srgbClr val="242D4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12723" y="6632575"/>
            <a:ext cx="231278" cy="214701"/>
          </a:xfrm>
          <a:prstGeom prst="rect">
            <a:avLst/>
          </a:prstGeom>
        </p:spPr>
        <p:txBody>
          <a:bodyPr anchor="t"/>
          <a:lstStyle>
            <a:lvl1pPr>
              <a:defRPr sz="900" b="0"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85721" y="1673805"/>
            <a:ext cx="8572560" cy="495898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"/>
              </a:spcBef>
              <a:buClrTx/>
              <a:buFontTx/>
              <a:buChar char="▪"/>
              <a:defRPr sz="2000" b="1">
                <a:solidFill>
                  <a:srgbClr val="242D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74700" indent="-317500">
              <a:spcBef>
                <a:spcPts val="300"/>
              </a:spcBef>
              <a:buClrTx/>
              <a:buFontTx/>
              <a:buChar char="►"/>
              <a:defRPr sz="2000" b="1">
                <a:solidFill>
                  <a:srgbClr val="242D4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0150" indent="-285750">
              <a:spcBef>
                <a:spcPts val="300"/>
              </a:spcBef>
              <a:buClrTx/>
              <a:buFontTx/>
              <a:buChar char="▪"/>
              <a:defRPr sz="2000" b="1">
                <a:solidFill>
                  <a:srgbClr val="242D4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7350" indent="-285750">
              <a:spcBef>
                <a:spcPts val="300"/>
              </a:spcBef>
              <a:buClrTx/>
              <a:buFontTx/>
              <a:buChar char="•"/>
              <a:defRPr sz="2000" b="1">
                <a:solidFill>
                  <a:srgbClr val="242D4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5371" indent="-326571">
              <a:spcBef>
                <a:spcPts val="300"/>
              </a:spcBef>
              <a:buClrTx/>
              <a:buFontTx/>
              <a:buChar char="o"/>
              <a:defRPr sz="2000" b="1">
                <a:solidFill>
                  <a:srgbClr val="242D45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2">
            <a:alphaModFix amt="30420"/>
          </a:blip>
          <a:stretch>
            <a:fillRect/>
          </a:stretch>
        </p:blipFill>
        <p:spPr>
          <a:xfrm>
            <a:off x="2513384" y="1370384"/>
            <a:ext cx="4117232" cy="4117232"/>
          </a:xfrm>
          <a:prstGeom prst="rect">
            <a:avLst/>
          </a:prstGeom>
          <a:ln w="12700">
            <a:miter lim="400000"/>
          </a:ln>
          <a:effectLst>
            <a:reflection stA="88084" endPos="40000" dir="5400000" sy="-100000" algn="bl" rotWithShape="0"/>
          </a:effectLst>
        </p:spPr>
      </p:pic>
      <p:sp>
        <p:nvSpPr>
          <p:cNvPr id="1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3"/>
          <a:srcRect l="21297" t="16000" r="18981" b="4001"/>
          <a:stretch>
            <a:fillRect/>
          </a:stretch>
        </p:blipFill>
        <p:spPr>
          <a:xfrm>
            <a:off x="8028070" y="148383"/>
            <a:ext cx="1014330" cy="629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FED9-9171-FD15-C213-3E3BC521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E579-C3A6-7331-736D-1EF67037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F2FC-0259-4F87-1428-8401CC79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DCB1F7-5121-F849-95E6-83D1DE2227CD}" type="datetimeFigureOut">
              <a:rPr lang="en-FR" smtClean="0"/>
              <a:t>07/10/2023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C143B-56CD-369F-6FBB-5F3694D2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42FB-6CB0-B765-6C39-88C31E38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5468" y="6400414"/>
            <a:ext cx="279882" cy="276999"/>
          </a:xfrm>
          <a:prstGeom prst="rect">
            <a:avLst/>
          </a:prstGeom>
        </p:spPr>
        <p:txBody>
          <a:bodyPr/>
          <a:lstStyle/>
          <a:p>
            <a:fld id="{5D090099-560A-1942-876B-68F4A3320605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0759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"/>
          <p:cNvSpPr/>
          <p:nvPr/>
        </p:nvSpPr>
        <p:spPr>
          <a:xfrm flipV="1">
            <a:off x="285750" y="698316"/>
            <a:ext cx="8572500" cy="18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35718" tIns="35718" rIns="35718" bIns="35718" anchor="ctr"/>
          <a:lstStyle/>
          <a:p>
            <a:pPr defTabSz="321468">
              <a:defRPr sz="8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" name="Text"/>
          <p:cNvSpPr txBox="1">
            <a:spLocks noGrp="1"/>
          </p:cNvSpPr>
          <p:nvPr>
            <p:ph type="body" sz="quarter" idx="21"/>
          </p:nvPr>
        </p:nvSpPr>
        <p:spPr>
          <a:xfrm>
            <a:off x="285750" y="321468"/>
            <a:ext cx="7858125" cy="321470"/>
          </a:xfrm>
          <a:prstGeom prst="rect">
            <a:avLst/>
          </a:prstGeom>
        </p:spPr>
        <p:txBody>
          <a:bodyPr lIns="35718" tIns="35718" rIns="35718" bIns="35718" anchor="b">
            <a:spAutoFit/>
          </a:bodyPr>
          <a:lstStyle>
            <a:lvl1pPr marL="0" indent="0" defTabSz="321468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00" cap="all" spc="8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85750" y="1080492"/>
            <a:ext cx="8572500" cy="508993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lnSpc>
                <a:spcPct val="80000"/>
              </a:lnSpc>
              <a:spcBef>
                <a:spcPts val="1900"/>
              </a:spcBef>
              <a:defRPr sz="4200" b="0" cap="all">
                <a:solidFill>
                  <a:srgbClr val="34A5DA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85750" y="1928812"/>
            <a:ext cx="8572500" cy="4295181"/>
          </a:xfrm>
          <a:prstGeom prst="rect">
            <a:avLst/>
          </a:prstGeom>
        </p:spPr>
        <p:txBody>
          <a:bodyPr lIns="35718" tIns="35718" rIns="35718" bIns="35718"/>
          <a:lstStyle>
            <a:lvl1pPr marL="287617" indent="-287617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732117" indent="-287617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176617" indent="-287617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621117" indent="-287617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065617" indent="-287617" defTabSz="410765">
              <a:spcBef>
                <a:spcPts val="1900"/>
              </a:spcBef>
              <a:buClr>
                <a:srgbClr val="34A5DA"/>
              </a:buClr>
              <a:buSzPct val="104999"/>
              <a:buFont typeface="Avenir Next Regular"/>
              <a:buChar char="▸"/>
              <a:defRPr sz="22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75616" y="303609"/>
            <a:ext cx="279202" cy="3127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lnSpc>
                <a:spcPct val="80000"/>
              </a:lnSpc>
              <a:defRPr sz="1600" b="0">
                <a:solidFill>
                  <a:srgbClr val="838787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7"/>
          <p:cNvSpPr/>
          <p:nvPr/>
        </p:nvSpPr>
        <p:spPr>
          <a:xfrm>
            <a:off x="0" y="6030097"/>
            <a:ext cx="9144000" cy="827903"/>
          </a:xfrm>
          <a:prstGeom prst="rect">
            <a:avLst/>
          </a:prstGeom>
          <a:solidFill>
            <a:srgbClr val="1F255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b="0">
                <a:solidFill>
                  <a:srgbClr val="FEFF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8" name="Rectangle 16"/>
          <p:cNvSpPr/>
          <p:nvPr/>
        </p:nvSpPr>
        <p:spPr>
          <a:xfrm>
            <a:off x="-152400" y="457201"/>
            <a:ext cx="509589" cy="591672"/>
          </a:xfrm>
          <a:prstGeom prst="rect">
            <a:avLst/>
          </a:prstGeom>
          <a:solidFill>
            <a:srgbClr val="20265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b="0">
                <a:solidFill>
                  <a:srgbClr val="FEFF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49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90" y="6190079"/>
            <a:ext cx="2738013" cy="50793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4694" y="382800"/>
            <a:ext cx="4931497" cy="419559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spcBef>
                <a:spcPts val="600"/>
              </a:spcBef>
              <a:buClrTx/>
              <a:buSzTx/>
              <a:buFontTx/>
              <a:buNone/>
              <a:defRPr sz="27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defTabSz="457200">
              <a:spcBef>
                <a:spcPts val="600"/>
              </a:spcBef>
              <a:buClrTx/>
              <a:buSzTx/>
              <a:buFontTx/>
              <a:buNone/>
              <a:defRPr sz="27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defTabSz="457200">
              <a:spcBef>
                <a:spcPts val="600"/>
              </a:spcBef>
              <a:buClrTx/>
              <a:buSzTx/>
              <a:buFontTx/>
              <a:buNone/>
              <a:defRPr sz="27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defTabSz="457200">
              <a:spcBef>
                <a:spcPts val="600"/>
              </a:spcBef>
              <a:buClrTx/>
              <a:buSzTx/>
              <a:buFontTx/>
              <a:buNone/>
              <a:defRPr sz="27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defTabSz="457200">
              <a:spcBef>
                <a:spcPts val="600"/>
              </a:spcBef>
              <a:buClrTx/>
              <a:buSzTx/>
              <a:buFontTx/>
              <a:buNone/>
              <a:defRPr sz="27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TITRE DE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694" y="802358"/>
            <a:ext cx="4931497" cy="310241"/>
          </a:xfrm>
          <a:prstGeom prst="rect">
            <a:avLst/>
          </a:prstGeom>
        </p:spPr>
        <p:txBody>
          <a:bodyPr lIns="0" tIns="0" rIns="0" bIns="0"/>
          <a:lstStyle>
            <a:lvl1pPr marL="0" indent="0" defTabSz="457200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DC585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Sous-titre de slide</a:t>
            </a:r>
          </a:p>
        </p:txBody>
      </p:sp>
      <p:sp>
        <p:nvSpPr>
          <p:cNvPr id="52" name="Espace réservé du texte 7"/>
          <p:cNvSpPr>
            <a:spLocks noGrp="1"/>
          </p:cNvSpPr>
          <p:nvPr>
            <p:ph type="body" idx="22" hasCustomPrompt="1"/>
          </p:nvPr>
        </p:nvSpPr>
        <p:spPr>
          <a:xfrm>
            <a:off x="457200" y="1500808"/>
            <a:ext cx="8229600" cy="4154557"/>
          </a:xfrm>
          <a:prstGeom prst="rect">
            <a:avLst/>
          </a:prstGeom>
        </p:spPr>
        <p:txBody>
          <a:bodyPr lIns="0" tIns="0" rIns="0" bIns="0"/>
          <a:lstStyle/>
          <a:p>
            <a:pPr marL="0" lvl="2" indent="0" defTabSz="4572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Troisième niveau
Quatrième niveau
Cinquième niveau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45720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+ image d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/>
          <p:nvPr/>
        </p:nvSpPr>
        <p:spPr>
          <a:xfrm>
            <a:off x="0" y="0"/>
            <a:ext cx="9144000" cy="1309688"/>
          </a:xfrm>
          <a:prstGeom prst="rect">
            <a:avLst/>
          </a:prstGeom>
          <a:solidFill>
            <a:srgbClr val="202653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200" b="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61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85" y="2051485"/>
            <a:ext cx="9713950" cy="4304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2" y="390525"/>
            <a:ext cx="3046412" cy="56514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extBox 14"/>
          <p:cNvSpPr txBox="1"/>
          <p:nvPr/>
        </p:nvSpPr>
        <p:spPr>
          <a:xfrm>
            <a:off x="3935097" y="374649"/>
            <a:ext cx="470281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70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Preparing the new generation of researchers</a:t>
            </a:r>
          </a:p>
          <a:p>
            <a:pPr defTabSz="457200">
              <a:defRPr sz="170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and leaders in Chemistry, Biology, and Health</a:t>
            </a:r>
          </a:p>
        </p:txBody>
      </p:sp>
      <p:sp>
        <p:nvSpPr>
          <p:cNvPr id="64" name="Rectangle 10"/>
          <p:cNvSpPr/>
          <p:nvPr/>
        </p:nvSpPr>
        <p:spPr>
          <a:xfrm>
            <a:off x="0" y="6356348"/>
            <a:ext cx="9144000" cy="501652"/>
          </a:xfrm>
          <a:prstGeom prst="rect">
            <a:avLst/>
          </a:prstGeom>
          <a:solidFill>
            <a:srgbClr val="20265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5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2" y="6000081"/>
            <a:ext cx="712534" cy="712534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4694" y="1417122"/>
            <a:ext cx="7802382" cy="101128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6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6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6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6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6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Titre du powerpointsur 2 lignes si besoin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45720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311699" y="1302274"/>
            <a:ext cx="8520602" cy="572701"/>
          </a:xfrm>
          <a:prstGeom prst="rect">
            <a:avLst/>
          </a:prstGeom>
        </p:spPr>
        <p:txBody>
          <a:bodyPr lIns="91424" tIns="91424" rIns="91424" bIns="91424" anchor="t"/>
          <a:lstStyle>
            <a:lvl1pPr defTabSz="1219200">
              <a:defRPr sz="3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2009725"/>
            <a:ext cx="8520602" cy="3416400"/>
          </a:xfrm>
          <a:prstGeom prst="rect">
            <a:avLst/>
          </a:prstGeom>
        </p:spPr>
        <p:txBody>
          <a:bodyPr lIns="91424" tIns="91424" rIns="91424" bIns="91424"/>
          <a:lstStyle>
            <a:lvl1pPr marL="5715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41185" indent="-544285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Char char="○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98385" indent="-544285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Char char="■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5585" indent="-544285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Char char="●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2785" indent="-544285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400"/>
              <a:buChar char="○"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56092" y="5539434"/>
            <a:ext cx="365066" cy="355666"/>
          </a:xfrm>
          <a:prstGeom prst="rect">
            <a:avLst/>
          </a:prstGeom>
        </p:spPr>
        <p:txBody>
          <a:bodyPr lIns="91424" tIns="91424" rIns="91424" bIns="91424"/>
          <a:lstStyle>
            <a:lvl1pPr defTabSz="1219200">
              <a:defRPr b="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311708" y="1601824"/>
            <a:ext cx="8520601" cy="2052601"/>
          </a:xfrm>
          <a:prstGeom prst="rect">
            <a:avLst/>
          </a:prstGeom>
        </p:spPr>
        <p:txBody>
          <a:bodyPr lIns="91424" tIns="91424" rIns="91424" bIns="91424"/>
          <a:lstStyle>
            <a:lvl1pPr algn="ctr" defTabSz="1219200">
              <a:defRPr sz="68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3691375"/>
            <a:ext cx="8520602" cy="792601"/>
          </a:xfrm>
          <a:prstGeom prst="rect">
            <a:avLst/>
          </a:prstGeom>
        </p:spPr>
        <p:txBody>
          <a:bodyPr lIns="91424" tIns="91424" rIns="91424" bIns="91424"/>
          <a:lstStyle>
            <a:lvl1pPr marL="457200" algn="ctr" defTabSz="1219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139700" algn="ctr" defTabSz="1219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200" indent="596900" algn="ctr" defTabSz="1219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57200" indent="1054100" algn="ctr" defTabSz="1219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0" indent="1511300" algn="ctr" defTabSz="1219200"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56092" y="5539434"/>
            <a:ext cx="365066" cy="355666"/>
          </a:xfrm>
          <a:prstGeom prst="rect">
            <a:avLst/>
          </a:prstGeom>
        </p:spPr>
        <p:txBody>
          <a:bodyPr lIns="91424" tIns="91424" rIns="91424" bIns="91424"/>
          <a:lstStyle>
            <a:lvl1pPr defTabSz="1219200">
              <a:defRPr b="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"/>
          <p:cNvSpPr/>
          <p:nvPr/>
        </p:nvSpPr>
        <p:spPr>
          <a:xfrm>
            <a:off x="0" y="6030100"/>
            <a:ext cx="9144000" cy="827903"/>
          </a:xfrm>
          <a:prstGeom prst="rect">
            <a:avLst/>
          </a:prstGeom>
          <a:solidFill>
            <a:srgbClr val="1F255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300" b="0">
                <a:solidFill>
                  <a:srgbClr val="FEFF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93" name="Rectangle 16"/>
          <p:cNvSpPr/>
          <p:nvPr/>
        </p:nvSpPr>
        <p:spPr>
          <a:xfrm>
            <a:off x="-152399" y="457206"/>
            <a:ext cx="509589" cy="591672"/>
          </a:xfrm>
          <a:prstGeom prst="rect">
            <a:avLst/>
          </a:prstGeom>
          <a:solidFill>
            <a:srgbClr val="20265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300" b="0">
                <a:solidFill>
                  <a:srgbClr val="FEFFF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94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91" y="6190084"/>
            <a:ext cx="2738014" cy="50793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4697" y="382804"/>
            <a:ext cx="4931496" cy="419559"/>
          </a:xfrm>
          <a:prstGeom prst="rect">
            <a:avLst/>
          </a:prstGeom>
        </p:spPr>
        <p:txBody>
          <a:bodyPr lIns="0" tIns="0" rIns="0" bIns="0"/>
          <a:lstStyle>
            <a:lvl1pPr marL="0" indent="0" defTabSz="342900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42900" defTabSz="342900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685800" defTabSz="342900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028700" defTabSz="342900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371600" defTabSz="342900">
              <a:spcBef>
                <a:spcPts val="400"/>
              </a:spcBef>
              <a:buClrTx/>
              <a:buSzTx/>
              <a:buFontTx/>
              <a:buNone/>
              <a:defRPr sz="2000" b="1">
                <a:solidFill>
                  <a:srgbClr val="1F25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TITRE DE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6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696" y="802362"/>
            <a:ext cx="4931497" cy="310242"/>
          </a:xfrm>
          <a:prstGeom prst="rect">
            <a:avLst/>
          </a:prstGeom>
        </p:spPr>
        <p:txBody>
          <a:bodyPr lIns="0" tIns="0" rIns="0" bIns="0"/>
          <a:lstStyle>
            <a:lvl1pPr marL="0" indent="0" defTabSz="342900">
              <a:spcBef>
                <a:spcPts val="300"/>
              </a:spcBef>
              <a:buClrTx/>
              <a:buSzTx/>
              <a:buFontTx/>
              <a:buNone/>
              <a:defRPr sz="1500" b="1">
                <a:solidFill>
                  <a:srgbClr val="DC585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Sous-titre de slide</a:t>
            </a:r>
          </a:p>
        </p:txBody>
      </p:sp>
      <p:sp>
        <p:nvSpPr>
          <p:cNvPr id="97" name="Espace réservé du texte 7"/>
          <p:cNvSpPr>
            <a:spLocks noGrp="1"/>
          </p:cNvSpPr>
          <p:nvPr>
            <p:ph type="body" idx="22" hasCustomPrompt="1"/>
          </p:nvPr>
        </p:nvSpPr>
        <p:spPr>
          <a:xfrm>
            <a:off x="457200" y="1500808"/>
            <a:ext cx="8229600" cy="4154557"/>
          </a:xfrm>
          <a:prstGeom prst="rect">
            <a:avLst/>
          </a:prstGeom>
        </p:spPr>
        <p:txBody>
          <a:bodyPr lIns="0" tIns="0" rIns="0" bIns="0"/>
          <a:lstStyle/>
          <a:p>
            <a:pPr marL="0" lvl="2" indent="0" defTabSz="342900">
              <a:spcBef>
                <a:spcPts val="200"/>
              </a:spcBef>
              <a:buClrTx/>
              <a:buSzTx/>
              <a:buFontTx/>
              <a:buNone/>
              <a:defRPr sz="120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Troisième niveau
Quatrième niveau
Cinquième niveau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45720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+ image d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ooter Placeholder 4"/>
          <p:cNvSpPr/>
          <p:nvPr/>
        </p:nvSpPr>
        <p:spPr>
          <a:xfrm>
            <a:off x="0" y="0"/>
            <a:ext cx="9144000" cy="1309688"/>
          </a:xfrm>
          <a:prstGeom prst="rect">
            <a:avLst/>
          </a:prstGeom>
          <a:solidFill>
            <a:srgbClr val="202653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900" b="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106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85" y="2051485"/>
            <a:ext cx="9713950" cy="4304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5" y="390529"/>
            <a:ext cx="3046411" cy="56514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14"/>
          <p:cNvSpPr txBox="1"/>
          <p:nvPr/>
        </p:nvSpPr>
        <p:spPr>
          <a:xfrm>
            <a:off x="3935098" y="374652"/>
            <a:ext cx="470281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Preparing the new generation of researchers</a:t>
            </a:r>
          </a:p>
          <a:p>
            <a:pPr defTabSz="457200">
              <a:defRPr sz="1200">
                <a:solidFill>
                  <a:srgbClr val="DC595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and leaders in Chemistry, Biology, and Health</a:t>
            </a:r>
          </a:p>
        </p:txBody>
      </p:sp>
      <p:sp>
        <p:nvSpPr>
          <p:cNvPr id="109" name="Rectangle 10"/>
          <p:cNvSpPr/>
          <p:nvPr/>
        </p:nvSpPr>
        <p:spPr>
          <a:xfrm>
            <a:off x="0" y="6356353"/>
            <a:ext cx="9144000" cy="501652"/>
          </a:xfrm>
          <a:prstGeom prst="rect">
            <a:avLst/>
          </a:prstGeom>
          <a:solidFill>
            <a:srgbClr val="20265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 sz="13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0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5" y="6000086"/>
            <a:ext cx="712534" cy="71253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4697" y="1417125"/>
            <a:ext cx="7802381" cy="101128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7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429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7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6858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7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0287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7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37160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2700" b="1">
                <a:solidFill>
                  <a:srgbClr val="2026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Titre du powerpointsur 2 lignes si besoin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457200">
              <a:defRPr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14">
            <a:alphaModFix amt="30420"/>
          </a:blip>
          <a:stretch>
            <a:fillRect/>
          </a:stretch>
        </p:blipFill>
        <p:spPr>
          <a:xfrm>
            <a:off x="2513384" y="1370384"/>
            <a:ext cx="4117232" cy="4117232"/>
          </a:xfrm>
          <a:prstGeom prst="rect">
            <a:avLst/>
          </a:prstGeom>
          <a:ln w="12700">
            <a:miter lim="400000"/>
          </a:ln>
          <a:effectLst>
            <a:reflection stA="88084" endPos="40000" dir="5400000" sy="-100000" algn="bl" rotWithShape="0"/>
          </a:effectLst>
        </p:spPr>
      </p:pic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85720" y="1587500"/>
            <a:ext cx="8572560" cy="5157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276225" y="162470"/>
            <a:ext cx="7648030" cy="1240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76025" y="6642702"/>
            <a:ext cx="273656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6" name="Picture 2" descr="Picture 2"/>
          <p:cNvPicPr>
            <a:picLocks noChangeAspect="1"/>
          </p:cNvPicPr>
          <p:nvPr/>
        </p:nvPicPr>
        <p:blipFill>
          <a:blip r:embed="rId15"/>
          <a:srcRect l="21297" t="16000" r="18981" b="4001"/>
          <a:stretch>
            <a:fillRect/>
          </a:stretch>
        </p:blipFill>
        <p:spPr>
          <a:xfrm>
            <a:off x="8028070" y="148383"/>
            <a:ext cx="1014330" cy="629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EDISCE_mixte2.jpg" descr="Logo_EDISCE_mixte2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3861" y="835941"/>
            <a:ext cx="1014414" cy="101441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๏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762264" marR="0" indent="-313002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75000"/>
        <a:buFont typeface="Arial"/>
        <a:buChar char="๏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214437" marR="0" indent="-300037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๏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1771650" marR="0" indent="-4000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๏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08860" marR="0" indent="-4800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๏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766060" marR="0" indent="-4800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3223260" marR="0" indent="-48006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680459" marR="0" indent="-48005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4137659" marR="0" indent="-48005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000000"/>
        </a:buClr>
        <a:buSzPct val="100000"/>
        <a:buFont typeface="Arial"/>
        <a:buChar char="▪"/>
        <a:tabLst/>
        <a:defRPr sz="21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r.moulin@univ-grenoble-alpes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re 1"/>
          <p:cNvSpPr txBox="1">
            <a:spLocks noGrp="1"/>
          </p:cNvSpPr>
          <p:nvPr>
            <p:ph type="title"/>
          </p:nvPr>
        </p:nvSpPr>
        <p:spPr>
          <a:xfrm>
            <a:off x="103188" y="2746772"/>
            <a:ext cx="8474076" cy="19903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905255">
              <a:defRPr sz="4356">
                <a:solidFill>
                  <a:srgbClr val="000000"/>
                </a:solidFill>
              </a:defRPr>
            </a:pPr>
            <a:r>
              <a:rPr dirty="0"/>
              <a:t>Ecole </a:t>
            </a:r>
            <a:r>
              <a:rPr dirty="0" err="1"/>
              <a:t>Doctorale</a:t>
            </a:r>
            <a:r>
              <a:rPr dirty="0"/>
              <a:t> </a:t>
            </a:r>
            <a:br>
              <a:rPr dirty="0"/>
            </a:br>
            <a:r>
              <a:rPr dirty="0" err="1"/>
              <a:t>Ingénierie</a:t>
            </a:r>
            <a:r>
              <a:rPr dirty="0"/>
              <a:t> pour la </a:t>
            </a:r>
            <a:r>
              <a:rPr dirty="0" err="1"/>
              <a:t>Santé</a:t>
            </a:r>
            <a:r>
              <a:rPr dirty="0"/>
              <a:t>, la Cognition et </a:t>
            </a:r>
            <a:r>
              <a:rPr dirty="0" err="1"/>
              <a:t>l'Environnement</a:t>
            </a:r>
            <a:r>
              <a:rPr dirty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144" name="Titre 1"/>
          <p:cNvSpPr txBox="1"/>
          <p:nvPr/>
        </p:nvSpPr>
        <p:spPr>
          <a:xfrm>
            <a:off x="-11112" y="4778794"/>
            <a:ext cx="8474076" cy="1080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pPr algn="r">
              <a:defRPr sz="3200" b="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Réunion du conseil </a:t>
            </a:r>
            <a:br>
              <a:rPr dirty="0"/>
            </a:br>
            <a:r>
              <a:rPr lang="en-US" dirty="0"/>
              <a:t>30</a:t>
            </a:r>
            <a:r>
              <a:rPr dirty="0"/>
              <a:t> </a:t>
            </a:r>
            <a:r>
              <a:rPr lang="en-US" dirty="0" err="1"/>
              <a:t>juin</a:t>
            </a:r>
            <a:r>
              <a:rPr dirty="0"/>
              <a:t> 2023</a:t>
            </a:r>
          </a:p>
        </p:txBody>
      </p:sp>
      <p:sp>
        <p:nvSpPr>
          <p:cNvPr id="145" name="Chris Moulin…"/>
          <p:cNvSpPr txBox="1"/>
          <p:nvPr/>
        </p:nvSpPr>
        <p:spPr>
          <a:xfrm>
            <a:off x="4369607" y="5844469"/>
            <a:ext cx="405854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b="0">
                <a:latin typeface="Gill Sans"/>
                <a:ea typeface="Gill Sans"/>
                <a:cs typeface="Gill Sans"/>
                <a:sym typeface="Gill Sans"/>
              </a:defRPr>
            </a:pPr>
            <a:r>
              <a:t>Chris Moulin</a:t>
            </a:r>
          </a:p>
          <a:p>
            <a:pPr algn="r">
              <a:defRPr b="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>
                <a:solidFill>
                  <a:srgbClr val="87B3FF"/>
                </a:solidFill>
                <a:uFill>
                  <a:solidFill>
                    <a:srgbClr val="87B3FF"/>
                  </a:solidFill>
                </a:uFill>
                <a:hlinkClick r:id="rId2"/>
              </a:rPr>
              <a:t>christopher.moulin@univ-grenoble-alpes.fr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pprobation P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Classement</a:t>
            </a:r>
            <a:r>
              <a:rPr lang="en-US" dirty="0"/>
              <a:t> (vote)</a:t>
            </a:r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60782" y="6642702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153" name="Table 1"/>
          <p:cNvGraphicFramePr/>
          <p:nvPr/>
        </p:nvGraphicFramePr>
        <p:xfrm>
          <a:off x="1122391" y="2701501"/>
          <a:ext cx="6899216" cy="145499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2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5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Pour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Contre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Abstention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Dans la salle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En visio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Procuration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478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4. </a:t>
            </a:r>
            <a:r>
              <a:rPr lang="en-US" dirty="0"/>
              <a:t>Concours LPPR SHS</a:t>
            </a:r>
            <a:endParaRPr lang="en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87488-78BD-6A87-D703-B59020B4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13" y="1593220"/>
            <a:ext cx="8320908" cy="4481759"/>
          </a:xfrm>
        </p:spPr>
        <p:txBody>
          <a:bodyPr>
            <a:normAutofit/>
          </a:bodyPr>
          <a:lstStyle/>
          <a:p>
            <a:r>
              <a:rPr lang="fr-FR" dirty="0"/>
              <a:t>Proposition de Téo PESCI (LPNC) :</a:t>
            </a:r>
          </a:p>
          <a:p>
            <a:endParaRPr lang="fr-FR" dirty="0"/>
          </a:p>
          <a:p>
            <a:r>
              <a:rPr lang="fr-FR" dirty="0"/>
              <a:t>« Voix en soi : Forme et fonction de l'endophasie dans l'</a:t>
            </a:r>
            <a:r>
              <a:rPr lang="fr-FR" dirty="0" err="1"/>
              <a:t>aphantasie</a:t>
            </a:r>
            <a:r>
              <a:rPr lang="fr-FR" dirty="0"/>
              <a:t> auditive verbale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81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5. Changement procedures pour 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87488-78BD-6A87-D703-B59020B4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13" y="1593220"/>
            <a:ext cx="8320908" cy="4481759"/>
          </a:xfrm>
        </p:spPr>
        <p:txBody>
          <a:bodyPr>
            <a:normAutofit/>
          </a:bodyPr>
          <a:lstStyle/>
          <a:p>
            <a:r>
              <a:rPr lang="fr-FR" dirty="0"/>
              <a:t>Présidents dans les deux jurys</a:t>
            </a:r>
          </a:p>
          <a:p>
            <a:r>
              <a:rPr lang="fr-FR" dirty="0"/>
              <a:t>Nomination des jurys avant noël</a:t>
            </a:r>
          </a:p>
          <a:p>
            <a:r>
              <a:rPr lang="fr-FR" dirty="0"/>
              <a:t>Liste d’attente pour les auditions ? </a:t>
            </a:r>
          </a:p>
          <a:p>
            <a:r>
              <a:rPr lang="fr-FR" dirty="0"/>
              <a:t>Autre chose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71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pprobation P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LPPR SHS (vote)</a:t>
            </a:r>
            <a:endParaRPr dirty="0"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60782" y="6642702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graphicFrame>
        <p:nvGraphicFramePr>
          <p:cNvPr id="153" name="Table 1"/>
          <p:cNvGraphicFramePr/>
          <p:nvPr/>
        </p:nvGraphicFramePr>
        <p:xfrm>
          <a:off x="1122391" y="2701501"/>
          <a:ext cx="6899216" cy="145499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2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5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Pour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Contre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Abstention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Dans la salle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En visio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Procuration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3614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fos C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Infos CED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60782" y="6642702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638CE8-4581-C97C-DA62-2BF749318C8E}"/>
              </a:ext>
            </a:extLst>
          </p:cNvPr>
          <p:cNvSpPr txBox="1"/>
          <p:nvPr/>
        </p:nvSpPr>
        <p:spPr>
          <a:xfrm>
            <a:off x="672662" y="1965434"/>
            <a:ext cx="6201104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</a:rPr>
              <a:t>Pierre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Lemonde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endParaRPr lang="en-GB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DR CNRS à </a:t>
            </a:r>
            <a:r>
              <a:rPr lang="en-GB" dirty="0" err="1">
                <a:effectLst/>
                <a:latin typeface="Calibri" panose="020F0502020204030204" pitchFamily="34" charset="0"/>
              </a:rPr>
              <a:t>l’institut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Néel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endParaRPr lang="en-GB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2015-2019 </a:t>
            </a:r>
            <a:r>
              <a:rPr lang="en-GB" dirty="0" err="1">
                <a:effectLst/>
                <a:latin typeface="Calibri" panose="020F0502020204030204" pitchFamily="34" charset="0"/>
              </a:rPr>
              <a:t>Conseiller</a:t>
            </a:r>
            <a:r>
              <a:rPr lang="en-GB" dirty="0">
                <a:effectLst/>
                <a:latin typeface="Calibri" panose="020F0502020204030204" pitchFamily="34" charset="0"/>
              </a:rPr>
              <a:t> pour la Science et la </a:t>
            </a:r>
            <a:r>
              <a:rPr lang="en-GB" dirty="0" err="1">
                <a:effectLst/>
                <a:latin typeface="Calibri" panose="020F0502020204030204" pitchFamily="34" charset="0"/>
              </a:rPr>
              <a:t>Technologie</a:t>
            </a:r>
            <a:r>
              <a:rPr lang="en-GB" dirty="0">
                <a:effectLst/>
                <a:latin typeface="Calibri" panose="020F0502020204030204" pitchFamily="34" charset="0"/>
              </a:rPr>
              <a:t>. Ambassade de France à </a:t>
            </a:r>
            <a:r>
              <a:rPr lang="en-GB" dirty="0" err="1">
                <a:effectLst/>
                <a:latin typeface="Calibri" panose="020F0502020204030204" pitchFamily="34" charset="0"/>
              </a:rPr>
              <a:t>Pékin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endParaRPr lang="en-GB" dirty="0">
              <a:effectLst/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</a:rPr>
              <a:t>2011-2015 </a:t>
            </a:r>
            <a:r>
              <a:rPr lang="en-GB" dirty="0" err="1">
                <a:effectLst/>
                <a:latin typeface="Calibri" panose="020F0502020204030204" pitchFamily="34" charset="0"/>
              </a:rPr>
              <a:t>Attache</a:t>
            </a:r>
            <a:r>
              <a:rPr lang="en-GB" dirty="0">
                <a:effectLst/>
                <a:latin typeface="Calibri" panose="020F0502020204030204" pitchFamily="34" charset="0"/>
              </a:rPr>
              <a:t>́ pour la Science et la </a:t>
            </a:r>
            <a:r>
              <a:rPr lang="en-GB" dirty="0" err="1">
                <a:effectLst/>
                <a:latin typeface="Calibri" panose="020F0502020204030204" pitchFamily="34" charset="0"/>
              </a:rPr>
              <a:t>Technologie</a:t>
            </a:r>
            <a:r>
              <a:rPr lang="en-GB" dirty="0">
                <a:effectLst/>
                <a:latin typeface="Calibri" panose="020F0502020204030204" pitchFamily="34" charset="0"/>
              </a:rPr>
              <a:t>. Ambassade de France à Pretoria </a:t>
            </a:r>
            <a:endParaRPr lang="en-GB" dirty="0">
              <a:effectLst/>
              <a:latin typeface="ArialM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AFE3D-C25E-4697-2D53-2F339BE4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33"/>
            <a:ext cx="7336221" cy="46867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nfos C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Infos</a:t>
            </a:r>
            <a:r>
              <a:rPr dirty="0"/>
              <a:t> CED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60782" y="6642702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638CE8-4581-C97C-DA62-2BF749318C8E}"/>
              </a:ext>
            </a:extLst>
          </p:cNvPr>
          <p:cNvSpPr txBox="1"/>
          <p:nvPr/>
        </p:nvSpPr>
        <p:spPr>
          <a:xfrm>
            <a:off x="672662" y="1965434"/>
            <a:ext cx="62011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b="1" dirty="0">
                <a:effectLst/>
                <a:latin typeface="Calibri" panose="020F0502020204030204" pitchFamily="34" charset="0"/>
              </a:rPr>
              <a:t>Cérémonie</a:t>
            </a:r>
            <a:r>
              <a:rPr lang="en-GB" b="1" dirty="0">
                <a:effectLst/>
                <a:latin typeface="Calibri" panose="020F0502020204030204" pitchFamily="34" charset="0"/>
              </a:rPr>
              <a:t> des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docteurs</a:t>
            </a:r>
            <a:r>
              <a:rPr lang="en-GB" b="1" dirty="0">
                <a:effectLst/>
                <a:latin typeface="Calibri" panose="020F0502020204030204" pitchFamily="34" charset="0"/>
              </a:rPr>
              <a:t> 23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juin</a:t>
            </a:r>
            <a:r>
              <a:rPr lang="en-GB" b="1" dirty="0">
                <a:effectLst/>
                <a:latin typeface="Calibri" panose="020F0502020204030204" pitchFamily="34" charset="0"/>
              </a:rPr>
              <a:t> 2023</a:t>
            </a:r>
            <a:endParaRPr lang="en-GB" dirty="0">
              <a:effectLst/>
              <a:latin typeface="ArialMT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7708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hangement d’ED de Physique à IS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University Hospital Practitioner, Nuclear Medicine Department,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Grenoble-Alpes University Hospital (2015 – 2021/ 2022–2023)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err="1"/>
              <a:t>Thèse</a:t>
            </a:r>
            <a:r>
              <a:rPr lang="en-US" dirty="0"/>
              <a:t> 2021 (ED ISCE)</a:t>
            </a:r>
            <a:endParaRPr dirty="0"/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HDR medicine 2022</a:t>
            </a:r>
            <a:endParaRPr dirty="0"/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Pas </a:t>
            </a:r>
            <a:r>
              <a:rPr lang="en-US" dirty="0" err="1"/>
              <a:t>d’expérience</a:t>
            </a:r>
            <a:r>
              <a:rPr lang="en-US" dirty="0"/>
              <a:t> </a:t>
            </a:r>
            <a:r>
              <a:rPr lang="en-US" dirty="0" err="1"/>
              <a:t>d’encadrement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89" name="Rattachement Jean-François Ad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85"/>
            </a:lvl1pPr>
          </a:lstStyle>
          <a:p>
            <a:r>
              <a:rPr dirty="0" err="1"/>
              <a:t>Rattachement</a:t>
            </a:r>
            <a:r>
              <a:rPr dirty="0"/>
              <a:t> </a:t>
            </a:r>
            <a:r>
              <a:rPr lang="en-GB" dirty="0" err="1"/>
              <a:t>Loïc</a:t>
            </a:r>
            <a:r>
              <a:rPr lang="en-GB" dirty="0"/>
              <a:t> </a:t>
            </a:r>
            <a:r>
              <a:rPr lang="en-GB" dirty="0" err="1"/>
              <a:t>Djaileb</a:t>
            </a:r>
            <a:endParaRPr dirty="0"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attachement Jean-François Ada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Rattachement</a:t>
            </a:r>
            <a:r>
              <a:rPr dirty="0"/>
              <a:t> </a:t>
            </a:r>
            <a:r>
              <a:rPr lang="en-GB" dirty="0" err="1"/>
              <a:t>Loïc</a:t>
            </a:r>
            <a:r>
              <a:rPr lang="en-GB" dirty="0"/>
              <a:t> </a:t>
            </a:r>
            <a:r>
              <a:rPr lang="en-GB" dirty="0" err="1"/>
              <a:t>Djaileb</a:t>
            </a:r>
            <a:endParaRPr dirty="0"/>
          </a:p>
        </p:txBody>
      </p:sp>
      <p:sp>
        <p:nvSpPr>
          <p:cNvPr id="205" name="Vo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Vote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aphicFrame>
        <p:nvGraphicFramePr>
          <p:cNvPr id="207" name="Table 1"/>
          <p:cNvGraphicFramePr/>
          <p:nvPr/>
        </p:nvGraphicFramePr>
        <p:xfrm>
          <a:off x="650630" y="3974003"/>
          <a:ext cx="6899216" cy="145499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2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5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Pour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Contre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Abstention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Dans la salle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En visio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Procuration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4.  Etudes doctorales</a:t>
            </a:r>
            <a:br>
              <a:rPr lang="fr-FR" dirty="0"/>
            </a:br>
            <a:r>
              <a:rPr lang="fr-FR" dirty="0"/>
              <a:t>     </a:t>
            </a:r>
            <a:r>
              <a:rPr lang="fr-FR" sz="2400" dirty="0">
                <a:solidFill>
                  <a:srgbClr val="E06436"/>
                </a:solidFill>
              </a:rPr>
              <a:t>4.1.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E06436"/>
                </a:solidFill>
              </a:rPr>
              <a:t>Règlement intérieur ED ISCE: modifications</a:t>
            </a:r>
            <a:br>
              <a:rPr lang="fr-FR" sz="2400" dirty="0"/>
            </a:br>
            <a:endParaRPr lang="fr-FR" sz="21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28EF32-EBA7-4B15-90D1-77B8C9E7A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1. Changements présentés au conseil le 17 janvier 2023</a:t>
            </a:r>
          </a:p>
          <a:p>
            <a:pPr marL="0" indent="0">
              <a:buNone/>
            </a:pPr>
            <a:r>
              <a:rPr lang="fr-FR" dirty="0"/>
              <a:t>2. Le conseil a estimé que nos procédures sont conformes, sauf :</a:t>
            </a:r>
          </a:p>
          <a:p>
            <a:pPr marL="0" indent="0">
              <a:buNone/>
            </a:pPr>
            <a:r>
              <a:rPr lang="fr-FR" dirty="0"/>
              <a:t>3. Changements de formulaires et infos sur notre site</a:t>
            </a:r>
          </a:p>
          <a:p>
            <a:pPr lvl="1">
              <a:buFont typeface="+mj-lt"/>
              <a:buAutoNum type="arabicPeriod"/>
            </a:pPr>
            <a:r>
              <a:rPr lang="fr-FR" dirty="0"/>
              <a:t>Formulaire CSI « Le CSI atteste avoir été vigilant à repérer toute forme de conflit, de discrimination, de harcèlement moral ou sexuel ou d’agissement sexiste. Des commentaires confidentiels des membres du CSI, </a:t>
            </a:r>
            <a:r>
              <a:rPr lang="fr-FR" dirty="0" err="1"/>
              <a:t>du.de</a:t>
            </a:r>
            <a:r>
              <a:rPr lang="fr-FR" dirty="0"/>
              <a:t> la </a:t>
            </a:r>
            <a:r>
              <a:rPr lang="fr-FR" dirty="0" err="1"/>
              <a:t>doctorant.e</a:t>
            </a:r>
            <a:r>
              <a:rPr lang="fr-FR" dirty="0"/>
              <a:t> et/ou de l’encadrement de thèse peuvent être adressés par mail, directement à l’ED ISCE : </a:t>
            </a:r>
            <a:r>
              <a:rPr lang="fr-FR" dirty="0" err="1"/>
              <a:t>ed-isce@univ-grenoble-alpes.fr</a:t>
            </a:r>
            <a:r>
              <a:rPr lang="fr-FR" dirty="0"/>
              <a:t> »</a:t>
            </a:r>
          </a:p>
          <a:p>
            <a:pPr lvl="1">
              <a:buFont typeface="+mj-lt"/>
              <a:buAutoNum type="arabicPeriod"/>
            </a:pPr>
            <a:r>
              <a:rPr lang="fr-FR" dirty="0"/>
              <a:t>Formulaire composition du CSI : Le CSI est composé au moins deux CEC non impliqués dans le travail de thèse (normalement extérieur à l’équipe de recherche </a:t>
            </a:r>
            <a:r>
              <a:rPr lang="fr-FR" dirty="0" err="1"/>
              <a:t>du.de</a:t>
            </a:r>
            <a:r>
              <a:rPr lang="fr-FR" dirty="0"/>
              <a:t> la </a:t>
            </a:r>
            <a:r>
              <a:rPr lang="fr-FR" dirty="0" err="1"/>
              <a:t>doctorant.e</a:t>
            </a:r>
            <a:r>
              <a:rPr lang="fr-FR" dirty="0"/>
              <a:t>) :</a:t>
            </a:r>
          </a:p>
          <a:p>
            <a:pPr lvl="2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au moins un membre spécialiste de la discipline ou en lien avec le domaine de la thèse</a:t>
            </a:r>
          </a:p>
          <a:p>
            <a:pPr lvl="2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au moins un membre non spécialiste extérieur au domaine de recherche du travail de la thèse </a:t>
            </a:r>
          </a:p>
          <a:p>
            <a:pPr lvl="2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dans la mesure du possible, un membre extérieur à l’établissement</a:t>
            </a:r>
          </a:p>
          <a:p>
            <a:pPr lvl="2">
              <a:buFontTx/>
              <a:buChar char="-"/>
            </a:pPr>
            <a:r>
              <a:rPr lang="fr-FR" sz="1400" dirty="0" err="1">
                <a:solidFill>
                  <a:srgbClr val="FF0000"/>
                </a:solidFill>
              </a:rPr>
              <a:t>le.la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président.e</a:t>
            </a:r>
            <a:r>
              <a:rPr lang="fr-FR" sz="1400" dirty="0">
                <a:solidFill>
                  <a:srgbClr val="FF0000"/>
                </a:solidFill>
              </a:rPr>
              <a:t> du CSI est titulaire d’une HDR.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4. </a:t>
            </a:r>
            <a:r>
              <a:rPr lang="fr-FR" dirty="0">
                <a:solidFill>
                  <a:srgbClr val="FF0000"/>
                </a:solidFill>
              </a:rPr>
              <a:t>Vote pour harmoniser notre RI et ces infos et les pratiques adoptées dans l’ED : 30 juin 2023 (insertion de ces textes au dessus)</a:t>
            </a:r>
          </a:p>
          <a:p>
            <a:pPr lvl="1">
              <a:buFont typeface="+mj-lt"/>
              <a:buAutoNum type="arabicPeriod"/>
            </a:pPr>
            <a:endParaRPr lang="fr-FR" sz="2000" dirty="0"/>
          </a:p>
          <a:p>
            <a:pPr lvl="1">
              <a:buFont typeface="+mj-lt"/>
              <a:buAutoNum type="arabicPeriod"/>
            </a:pPr>
            <a:endParaRPr lang="fr-FR" dirty="0"/>
          </a:p>
          <a:p>
            <a:pPr lvl="1">
              <a:buFont typeface="+mj-lt"/>
              <a:buAutoNum type="arabicPeriod"/>
            </a:pPr>
            <a:endParaRPr lang="fr-FR" dirty="0"/>
          </a:p>
          <a:p>
            <a:pPr lvl="1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5107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re 1"/>
          <p:cNvSpPr txBox="1">
            <a:spLocks noGrp="1"/>
          </p:cNvSpPr>
          <p:nvPr>
            <p:ph type="title"/>
          </p:nvPr>
        </p:nvSpPr>
        <p:spPr>
          <a:xfrm>
            <a:off x="195262" y="285750"/>
            <a:ext cx="7648031" cy="1240731"/>
          </a:xfrm>
          <a:prstGeom prst="rect">
            <a:avLst/>
          </a:prstGeom>
        </p:spPr>
        <p:txBody>
          <a:bodyPr/>
          <a:lstStyle/>
          <a:p>
            <a:r>
              <a:t>Ordre du jour</a:t>
            </a:r>
          </a:p>
        </p:txBody>
      </p:sp>
      <p:sp>
        <p:nvSpPr>
          <p:cNvPr id="148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196228" y="1581892"/>
            <a:ext cx="8031165" cy="5022305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1. Approbation du procès-verbal de 30 mars (</a:t>
            </a:r>
            <a:r>
              <a:rPr lang="en-GB" dirty="0" err="1"/>
              <a:t>à</a:t>
            </a:r>
            <a:r>
              <a:rPr lang="en-GB" dirty="0"/>
              <a:t> </a:t>
            </a:r>
            <a:r>
              <a:rPr lang="en-GB" dirty="0" err="1"/>
              <a:t>suivre</a:t>
            </a:r>
            <a:r>
              <a:rPr lang="en-GB" dirty="0"/>
              <a:t>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2. Presentation de procedure et </a:t>
            </a:r>
            <a:r>
              <a:rPr lang="en-GB" dirty="0" err="1"/>
              <a:t>résultats</a:t>
            </a:r>
            <a:r>
              <a:rPr lang="en-GB" dirty="0"/>
              <a:t> du concours (vote)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3. </a:t>
            </a:r>
            <a:r>
              <a:rPr lang="en-GB" dirty="0" err="1"/>
              <a:t>Informations</a:t>
            </a:r>
            <a:r>
              <a:rPr lang="en-GB" dirty="0"/>
              <a:t> du Collège Doctoral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4. Vote pour la </a:t>
            </a:r>
            <a:r>
              <a:rPr lang="en-GB" dirty="0" err="1"/>
              <a:t>rattachment</a:t>
            </a:r>
            <a:r>
              <a:rPr lang="en-GB" dirty="0"/>
              <a:t> a </a:t>
            </a:r>
            <a:r>
              <a:rPr lang="en-GB" dirty="0" err="1"/>
              <a:t>l'ED</a:t>
            </a:r>
            <a:r>
              <a:rPr lang="en-GB" dirty="0"/>
              <a:t> ISCE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5. </a:t>
            </a:r>
            <a:r>
              <a:rPr lang="en-GB" dirty="0" err="1"/>
              <a:t>Ajout</a:t>
            </a:r>
            <a:r>
              <a:rPr lang="en-GB" dirty="0"/>
              <a:t> de nouveaux procedures dans </a:t>
            </a:r>
            <a:r>
              <a:rPr lang="en-GB" dirty="0" err="1"/>
              <a:t>notre</a:t>
            </a:r>
            <a:r>
              <a:rPr lang="en-GB" dirty="0"/>
              <a:t> RI (vote)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6. </a:t>
            </a:r>
            <a:r>
              <a:rPr lang="en-GB" dirty="0" err="1"/>
              <a:t>Calendrier</a:t>
            </a:r>
            <a:r>
              <a:rPr lang="en-GB" dirty="0"/>
              <a:t> 2023-2024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7. Questions </a:t>
            </a:r>
            <a:r>
              <a:rPr lang="en-GB" dirty="0" err="1"/>
              <a:t>diverses</a:t>
            </a:r>
            <a:endParaRPr lang="en-GB" dirty="0"/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“Des </a:t>
            </a:r>
            <a:r>
              <a:rPr lang="en-GB" dirty="0" err="1"/>
              <a:t>doctorants</a:t>
            </a:r>
            <a:r>
              <a:rPr lang="en-GB" dirty="0"/>
              <a:t> dans des </a:t>
            </a:r>
            <a:r>
              <a:rPr lang="en-GB" dirty="0" err="1"/>
              <a:t>labos</a:t>
            </a:r>
            <a:r>
              <a:rPr lang="en-GB" dirty="0"/>
              <a:t> se '</a:t>
            </a:r>
            <a:r>
              <a:rPr lang="en-GB" dirty="0" err="1"/>
              <a:t>dopaient</a:t>
            </a:r>
            <a:r>
              <a:rPr lang="en-GB" dirty="0"/>
              <a:t>' pour se </a:t>
            </a:r>
            <a:r>
              <a:rPr lang="en-GB" dirty="0" err="1"/>
              <a:t>stimuler</a:t>
            </a:r>
            <a:r>
              <a:rPr lang="en-GB" dirty="0"/>
              <a:t> </a:t>
            </a:r>
            <a:r>
              <a:rPr lang="en-GB" dirty="0" err="1"/>
              <a:t>cognitivement</a:t>
            </a:r>
            <a:r>
              <a:rPr lang="en-GB" dirty="0"/>
              <a:t>”</a:t>
            </a:r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Utilisation du Chat GPT et la recherche</a:t>
            </a:r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Sondage concours</a:t>
            </a:r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Dematerialisation des </a:t>
            </a:r>
            <a:r>
              <a:rPr lang="en-GB" dirty="0" err="1"/>
              <a:t>soutenances</a:t>
            </a:r>
            <a:endParaRPr dirty="0"/>
          </a:p>
        </p:txBody>
      </p:sp>
      <p:sp>
        <p:nvSpPr>
          <p:cNvPr id="149" name="Espace réservé du numéro de diapositive 2"/>
          <p:cNvSpPr txBox="1">
            <a:spLocks noGrp="1"/>
          </p:cNvSpPr>
          <p:nvPr>
            <p:ph type="sldNum" sz="quarter" idx="2"/>
          </p:nvPr>
        </p:nvSpPr>
        <p:spPr>
          <a:xfrm>
            <a:off x="8960782" y="6642702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Vote - composition du comité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915"/>
            </a:lvl1pPr>
          </a:lstStyle>
          <a:p>
            <a:r>
              <a:rPr dirty="0"/>
              <a:t>Vote </a:t>
            </a:r>
            <a:r>
              <a:rPr lang="en-FR" dirty="0"/>
              <a:t>–</a:t>
            </a:r>
            <a:r>
              <a:rPr dirty="0"/>
              <a:t> </a:t>
            </a:r>
            <a:r>
              <a:rPr lang="en-US" dirty="0" err="1"/>
              <a:t>changement</a:t>
            </a:r>
            <a:r>
              <a:rPr lang="en-US" dirty="0"/>
              <a:t> RI</a:t>
            </a:r>
            <a:endParaRPr dirty="0"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graphicFrame>
        <p:nvGraphicFramePr>
          <p:cNvPr id="222" name="Table 1"/>
          <p:cNvGraphicFramePr/>
          <p:nvPr/>
        </p:nvGraphicFramePr>
        <p:xfrm>
          <a:off x="1122391" y="2701501"/>
          <a:ext cx="6899216" cy="145499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2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5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Pour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Contre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Abstention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Dans la salle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En visio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Procuration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hangement d’ED de Physique à IS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Reunion pour </a:t>
            </a:r>
            <a:r>
              <a:rPr lang="en-GB" dirty="0" err="1"/>
              <a:t>gestionnaires</a:t>
            </a:r>
            <a:r>
              <a:rPr lang="en-GB" dirty="0"/>
              <a:t> des </a:t>
            </a:r>
            <a:r>
              <a:rPr lang="en-GB" dirty="0" err="1"/>
              <a:t>laboratoires</a:t>
            </a:r>
            <a:r>
              <a:rPr lang="en-GB" dirty="0"/>
              <a:t> ED ISCE : 		matin du </a:t>
            </a:r>
            <a:r>
              <a:rPr lang="en-GB" dirty="0" err="1"/>
              <a:t>mardi</a:t>
            </a:r>
            <a:r>
              <a:rPr lang="en-GB" dirty="0"/>
              <a:t> 10 </a:t>
            </a:r>
            <a:r>
              <a:rPr lang="en-GB" dirty="0" err="1"/>
              <a:t>octobre</a:t>
            </a:r>
            <a:r>
              <a:rPr lang="en-GB" dirty="0"/>
              <a:t> 2023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Assemblée Générale ED ISCE : 							14h </a:t>
            </a:r>
            <a:r>
              <a:rPr lang="en-GB" dirty="0" err="1"/>
              <a:t>jeudi</a:t>
            </a:r>
            <a:r>
              <a:rPr lang="en-GB" dirty="0"/>
              <a:t> 12 </a:t>
            </a:r>
            <a:r>
              <a:rPr lang="en-GB" dirty="0" err="1"/>
              <a:t>octobre</a:t>
            </a:r>
            <a:r>
              <a:rPr lang="en-GB" dirty="0"/>
              <a:t> 2023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Rencontre des nouveaux </a:t>
            </a:r>
            <a:r>
              <a:rPr lang="en-GB" dirty="0" err="1"/>
              <a:t>encadrants</a:t>
            </a:r>
            <a:r>
              <a:rPr lang="en-GB" dirty="0"/>
              <a:t> / </a:t>
            </a:r>
            <a:r>
              <a:rPr lang="en-GB" dirty="0" err="1"/>
              <a:t>directeurs</a:t>
            </a:r>
            <a:r>
              <a:rPr lang="en-GB" dirty="0"/>
              <a:t> de </a:t>
            </a:r>
            <a:r>
              <a:rPr lang="en-GB" dirty="0" err="1"/>
              <a:t>l'ED</a:t>
            </a:r>
            <a:r>
              <a:rPr lang="en-GB" dirty="0"/>
              <a:t> ISCE : 	matin du </a:t>
            </a:r>
            <a:r>
              <a:rPr lang="en-GB" dirty="0" err="1"/>
              <a:t>mardi</a:t>
            </a:r>
            <a:r>
              <a:rPr lang="en-GB" dirty="0"/>
              <a:t> 7 </a:t>
            </a:r>
            <a:r>
              <a:rPr lang="en-GB" dirty="0" err="1"/>
              <a:t>novembre</a:t>
            </a:r>
            <a:r>
              <a:rPr lang="en-GB" dirty="0"/>
              <a:t> 2023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Date </a:t>
            </a:r>
            <a:r>
              <a:rPr lang="en-GB" dirty="0" err="1"/>
              <a:t>limite</a:t>
            </a:r>
            <a:r>
              <a:rPr lang="en-GB" dirty="0"/>
              <a:t> pour les propositions des </a:t>
            </a:r>
            <a:r>
              <a:rPr lang="en-GB" dirty="0" err="1"/>
              <a:t>projets</a:t>
            </a:r>
            <a:r>
              <a:rPr lang="en-GB" dirty="0"/>
              <a:t> pour le concours :	</a:t>
            </a:r>
            <a:r>
              <a:rPr lang="en-GB" dirty="0" err="1"/>
              <a:t>vendredi</a:t>
            </a:r>
            <a:r>
              <a:rPr lang="en-GB" dirty="0"/>
              <a:t> 24 </a:t>
            </a:r>
            <a:r>
              <a:rPr lang="en-GB" dirty="0" err="1"/>
              <a:t>avril</a:t>
            </a:r>
            <a:r>
              <a:rPr lang="en-GB" dirty="0"/>
              <a:t> 2024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Date concours ED ISCE (</a:t>
            </a:r>
            <a:r>
              <a:rPr lang="en-GB" dirty="0" err="1"/>
              <a:t>auditions+conseil</a:t>
            </a:r>
            <a:r>
              <a:rPr lang="en-GB" dirty="0"/>
              <a:t>) :	                        	26-27-28 </a:t>
            </a:r>
            <a:r>
              <a:rPr lang="en-GB" dirty="0" err="1"/>
              <a:t>juin</a:t>
            </a:r>
            <a:r>
              <a:rPr lang="en-GB" dirty="0"/>
              <a:t> 2024</a:t>
            </a:r>
          </a:p>
          <a:p>
            <a:pPr marL="0" indent="0" defTabSz="457200">
              <a:lnSpc>
                <a:spcPts val="3300"/>
              </a:lnSpc>
              <a:spcBef>
                <a:spcPts val="1000"/>
              </a:spcBef>
              <a:buClrTx/>
              <a:buSzTx/>
              <a:buFontTx/>
              <a:buNone/>
              <a:defRPr sz="1466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 err="1"/>
              <a:t>Journée</a:t>
            </a:r>
            <a:r>
              <a:rPr lang="en-GB" dirty="0"/>
              <a:t> </a:t>
            </a:r>
            <a:r>
              <a:rPr lang="en-GB" dirty="0" err="1"/>
              <a:t>Scientifique</a:t>
            </a:r>
            <a:r>
              <a:rPr lang="en-GB" dirty="0"/>
              <a:t> ED ISCE : 							</a:t>
            </a:r>
            <a:r>
              <a:rPr lang="en-GB" dirty="0" err="1"/>
              <a:t>jeudi</a:t>
            </a:r>
            <a:r>
              <a:rPr lang="en-GB" dirty="0"/>
              <a:t> 16 </a:t>
            </a:r>
            <a:r>
              <a:rPr lang="en-GB" dirty="0" err="1"/>
              <a:t>mai</a:t>
            </a:r>
            <a:r>
              <a:rPr lang="en-GB" dirty="0"/>
              <a:t> 2024</a:t>
            </a:r>
            <a:endParaRPr dirty="0"/>
          </a:p>
        </p:txBody>
      </p:sp>
      <p:sp>
        <p:nvSpPr>
          <p:cNvPr id="189" name="Rattachement Jean-François Ad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85"/>
            </a:lvl1pPr>
          </a:lstStyle>
          <a:p>
            <a:r>
              <a:rPr lang="en-US" dirty="0" err="1"/>
              <a:t>Calendrier</a:t>
            </a:r>
            <a:endParaRPr dirty="0"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1745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Questions diver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 diverses</a:t>
            </a:r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90" name="Text"/>
          <p:cNvSpPr txBox="1"/>
          <p:nvPr/>
        </p:nvSpPr>
        <p:spPr>
          <a:xfrm>
            <a:off x="-1" y="2235535"/>
            <a:ext cx="12700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200" b="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91991-A27F-43F1-2F87-49E10324341F}"/>
              </a:ext>
            </a:extLst>
          </p:cNvPr>
          <p:cNvSpPr txBox="1"/>
          <p:nvPr/>
        </p:nvSpPr>
        <p:spPr>
          <a:xfrm>
            <a:off x="127000" y="1403203"/>
            <a:ext cx="764803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“Des </a:t>
            </a:r>
            <a:r>
              <a:rPr lang="en-GB" dirty="0" err="1"/>
              <a:t>doctorants</a:t>
            </a:r>
            <a:r>
              <a:rPr lang="en-GB" dirty="0"/>
              <a:t> dans des </a:t>
            </a:r>
            <a:r>
              <a:rPr lang="en-GB" dirty="0" err="1"/>
              <a:t>labos</a:t>
            </a:r>
            <a:r>
              <a:rPr lang="en-GB" dirty="0"/>
              <a:t> se '</a:t>
            </a:r>
            <a:r>
              <a:rPr lang="en-GB" dirty="0" err="1"/>
              <a:t>dopaient</a:t>
            </a:r>
            <a:r>
              <a:rPr lang="en-GB" dirty="0"/>
              <a:t>' pour se </a:t>
            </a:r>
            <a:r>
              <a:rPr lang="en-GB" dirty="0" err="1"/>
              <a:t>stimuler</a:t>
            </a:r>
            <a:r>
              <a:rPr lang="en-GB" dirty="0"/>
              <a:t> </a:t>
            </a:r>
            <a:r>
              <a:rPr lang="en-GB" dirty="0" err="1"/>
              <a:t>cognitivement</a:t>
            </a:r>
            <a:r>
              <a:rPr lang="en-GB" dirty="0"/>
              <a:t>”</a:t>
            </a:r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Utilisation du Chat GPT et la recherche</a:t>
            </a:r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Sondage concours</a:t>
            </a:r>
          </a:p>
          <a:p>
            <a:pPr marL="419364" lvl="1" indent="0" defTabSz="457200">
              <a:spcBef>
                <a:spcPts val="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/>
              <a:t>- Dematerialisation des </a:t>
            </a:r>
            <a:r>
              <a:rPr lang="en-GB" dirty="0" err="1"/>
              <a:t>soutenances</a:t>
            </a:r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pprobation P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Approbation PV 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60782" y="6642702"/>
            <a:ext cx="188899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aphicFrame>
        <p:nvGraphicFramePr>
          <p:cNvPr id="153" name="Table 1"/>
          <p:cNvGraphicFramePr/>
          <p:nvPr/>
        </p:nvGraphicFramePr>
        <p:xfrm>
          <a:off x="1122391" y="2701501"/>
          <a:ext cx="6899216" cy="145499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72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952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Pour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Contre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Abstention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Dans la salle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En visio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4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Procuration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What’s new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6FC6-8447-5092-D97A-7536FCBA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0234"/>
            <a:ext cx="7886700" cy="3620567"/>
          </a:xfrm>
        </p:spPr>
        <p:txBody>
          <a:bodyPr>
            <a:noAutofit/>
          </a:bodyPr>
          <a:lstStyle/>
          <a:p>
            <a:r>
              <a:rPr lang="fr-FR" sz="1800" dirty="0"/>
              <a:t>Directrice adjointe : Audrey Le </a:t>
            </a:r>
            <a:r>
              <a:rPr lang="fr-FR" sz="1800" dirty="0" err="1"/>
              <a:t>Gouellec</a:t>
            </a:r>
            <a:r>
              <a:rPr lang="fr-FR" sz="1800" dirty="0"/>
              <a:t> </a:t>
            </a:r>
          </a:p>
          <a:p>
            <a:r>
              <a:rPr lang="fr-FR" sz="1800" dirty="0"/>
              <a:t>217 membres avec une HDR (pour un total de 243 scientifiques affiliés à l'ED ISCE)</a:t>
            </a:r>
          </a:p>
          <a:p>
            <a:r>
              <a:rPr lang="fr-FR" sz="1800" dirty="0"/>
              <a:t>242 </a:t>
            </a:r>
            <a:r>
              <a:rPr lang="fr-FR" sz="1800" dirty="0" err="1"/>
              <a:t>doctorant.es</a:t>
            </a:r>
            <a:r>
              <a:rPr lang="fr-FR" sz="1800" dirty="0"/>
              <a:t> </a:t>
            </a:r>
            <a:r>
              <a:rPr lang="fr-FR" sz="1800" dirty="0" err="1"/>
              <a:t>inscrit.es</a:t>
            </a:r>
            <a:r>
              <a:rPr lang="fr-FR" sz="1800" dirty="0"/>
              <a:t>, </a:t>
            </a:r>
            <a:r>
              <a:rPr lang="fr-FR" sz="1800" dirty="0" err="1"/>
              <a:t>tou.tes</a:t>
            </a:r>
            <a:r>
              <a:rPr lang="fr-FR" sz="1800" dirty="0"/>
              <a:t> </a:t>
            </a:r>
            <a:r>
              <a:rPr lang="fr-FR" sz="1800" dirty="0" err="1"/>
              <a:t>réparti.es</a:t>
            </a:r>
            <a:r>
              <a:rPr lang="fr-FR" sz="1800" dirty="0"/>
              <a:t> dans 29 unités de recherche différentes.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14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Procédures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6FC6-8447-5092-D97A-7536FCBA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0234"/>
            <a:ext cx="7886700" cy="3620567"/>
          </a:xfrm>
        </p:spPr>
        <p:txBody>
          <a:bodyPr>
            <a:noAutofit/>
          </a:bodyPr>
          <a:lstStyle/>
          <a:p>
            <a:r>
              <a:rPr lang="fr-FR" sz="1800" dirty="0" err="1"/>
              <a:t>Prèmiere</a:t>
            </a:r>
            <a:r>
              <a:rPr lang="fr-FR" sz="1800" dirty="0"/>
              <a:t> réunion du jury :</a:t>
            </a:r>
          </a:p>
          <a:p>
            <a:pPr lvl="1"/>
            <a:r>
              <a:rPr lang="fr-FR" sz="1800" dirty="0"/>
              <a:t>Note pour le dossier sur 8 (et 12 pour l’audition)</a:t>
            </a:r>
          </a:p>
          <a:p>
            <a:pPr lvl="1"/>
            <a:r>
              <a:rPr lang="fr-FR" sz="1800" dirty="0"/>
              <a:t>Sélection des </a:t>
            </a:r>
            <a:r>
              <a:rPr lang="fr-FR" sz="1800" dirty="0" err="1"/>
              <a:t>candidat.es</a:t>
            </a:r>
            <a:r>
              <a:rPr lang="fr-FR" sz="1800" dirty="0"/>
              <a:t> pour audition</a:t>
            </a:r>
          </a:p>
          <a:p>
            <a:pPr lvl="1"/>
            <a:r>
              <a:rPr lang="fr-FR" sz="1800" dirty="0"/>
              <a:t>Feuille d’émargement </a:t>
            </a:r>
          </a:p>
          <a:p>
            <a:r>
              <a:rPr lang="fr-FR" sz="1800" dirty="0"/>
              <a:t>Pour rappel</a:t>
            </a:r>
          </a:p>
          <a:p>
            <a:pPr lvl="1"/>
            <a:r>
              <a:rPr lang="fr-FR" sz="1800" dirty="0"/>
              <a:t>Directeur non-votant</a:t>
            </a:r>
          </a:p>
          <a:p>
            <a:pPr lvl="1"/>
            <a:r>
              <a:rPr lang="fr-FR" sz="1800" dirty="0"/>
              <a:t>Possibilité de présenter </a:t>
            </a:r>
            <a:r>
              <a:rPr lang="fr-FR" sz="1800" dirty="0" err="1"/>
              <a:t>un.e</a:t>
            </a:r>
            <a:r>
              <a:rPr lang="fr-FR" sz="1800" dirty="0"/>
              <a:t> </a:t>
            </a:r>
            <a:r>
              <a:rPr lang="fr-FR" sz="1800" dirty="0" err="1"/>
              <a:t>candidat.e</a:t>
            </a:r>
            <a:r>
              <a:rPr lang="fr-FR" sz="1800" dirty="0"/>
              <a:t> SHS pour le concours LPR SHS UGA</a:t>
            </a:r>
          </a:p>
          <a:p>
            <a:r>
              <a:rPr lang="fr-FR" sz="1800" dirty="0"/>
              <a:t>Changement pour cette année</a:t>
            </a:r>
          </a:p>
          <a:p>
            <a:pPr lvl="1"/>
            <a:r>
              <a:rPr lang="fr-FR" sz="1800" dirty="0"/>
              <a:t>Obligation d’afficher le projet sur Campus France et Association Bernard Gregory</a:t>
            </a:r>
          </a:p>
          <a:p>
            <a:pPr lvl="1"/>
            <a:r>
              <a:rPr lang="fr-FR" sz="1800" dirty="0"/>
              <a:t>(OTM-R)</a:t>
            </a:r>
          </a:p>
          <a:p>
            <a:pPr lvl="1"/>
            <a:r>
              <a:rPr lang="fr-FR" sz="1800" dirty="0"/>
              <a:t>Deux phases pour l’avis et signature après fermeture des candidatures</a:t>
            </a:r>
          </a:p>
          <a:p>
            <a:pPr lvl="1"/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8255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Membres du JURY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46FC6-8447-5092-D97A-7536FCBA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05" y="1334956"/>
            <a:ext cx="7886700" cy="3620567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Dominique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Bicout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Président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STS,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bureau)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Julien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Bastin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Président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SHS,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bureau)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 Moulin 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Flora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Gaudilliere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Doctorante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Fabien Carreras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Doctorant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Claire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Philippat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Audrey Le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Gouellec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bureau)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Yves 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Vandenbrouck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Hervé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Dubouchaud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conseil)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Julien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Brugniaux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Chantal Delon-Martin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bureau)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Laurent Guyon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Annique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Smeding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conseil)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Dominique 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Bicout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bureau)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Marion 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Dohen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 conseil)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3060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1. B</a:t>
            </a:r>
            <a:r>
              <a:rPr lang="en-GB" dirty="0" err="1"/>
              <a:t>i</a:t>
            </a:r>
            <a:r>
              <a:rPr lang="en-FR" dirty="0"/>
              <a:t>lan de concours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87488-78BD-6A87-D703-B59020B4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13" y="1593220"/>
            <a:ext cx="8320908" cy="4481759"/>
          </a:xfrm>
        </p:spPr>
        <p:txBody>
          <a:bodyPr>
            <a:normAutofit/>
          </a:bodyPr>
          <a:lstStyle/>
          <a:p>
            <a:r>
              <a:rPr lang="fr-FR" dirty="0"/>
              <a:t>32 projets finalisé sur ADUM (21 avril 2023) et discuté dans la </a:t>
            </a:r>
            <a:r>
              <a:rPr lang="fr-FR" dirty="0" err="1"/>
              <a:t>reunion</a:t>
            </a:r>
            <a:r>
              <a:rPr lang="fr-FR" dirty="0"/>
              <a:t> du bureau du 25 avril 2023 (2022 – 29 projets)</a:t>
            </a:r>
          </a:p>
          <a:p>
            <a:r>
              <a:rPr lang="fr-FR" dirty="0"/>
              <a:t>Pour ces 32 projets :</a:t>
            </a:r>
          </a:p>
          <a:p>
            <a:pPr lvl="1"/>
            <a:r>
              <a:rPr lang="fr-FR" dirty="0"/>
              <a:t>Un porteur du projet a reçu une financement (Montfort)</a:t>
            </a:r>
          </a:p>
          <a:p>
            <a:pPr lvl="1"/>
            <a:r>
              <a:rPr lang="fr-FR" dirty="0"/>
              <a:t>Un porteur du projet avec taux d’encadrement &gt;300%</a:t>
            </a:r>
          </a:p>
          <a:p>
            <a:pPr lvl="1"/>
            <a:r>
              <a:rPr lang="fr-FR" dirty="0"/>
              <a:t>Trois projets sans candidature finalisé </a:t>
            </a:r>
          </a:p>
          <a:p>
            <a:pPr lvl="1"/>
            <a:r>
              <a:rPr lang="fr-FR" dirty="0"/>
              <a:t>= 27 projets avec candidatures  (8 SHS 19 STS)</a:t>
            </a:r>
          </a:p>
          <a:p>
            <a:pPr lvl="1"/>
            <a:r>
              <a:rPr lang="fr-FR" dirty="0"/>
              <a:t>(2022: 20 projets - 9 STS, 11 SHS)</a:t>
            </a:r>
          </a:p>
        </p:txBody>
      </p:sp>
    </p:spTree>
    <p:extLst>
      <p:ext uri="{BB962C8B-B14F-4D97-AF65-F5344CB8AC3E}">
        <p14:creationId xmlns:p14="http://schemas.microsoft.com/office/powerpoint/2010/main" val="101093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2. B</a:t>
            </a:r>
            <a:r>
              <a:rPr lang="en-GB" dirty="0" err="1"/>
              <a:t>i</a:t>
            </a:r>
            <a:r>
              <a:rPr lang="en-FR" dirty="0"/>
              <a:t>lan de concours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87488-78BD-6A87-D703-B59020B4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13" y="1593220"/>
            <a:ext cx="8320908" cy="4481759"/>
          </a:xfrm>
        </p:spPr>
        <p:txBody>
          <a:bodyPr>
            <a:normAutofit/>
          </a:bodyPr>
          <a:lstStyle/>
          <a:p>
            <a:r>
              <a:rPr lang="fr-FR" dirty="0"/>
              <a:t>17 candidatures sélectionnés pour audition (8 SHS, 9 STS)</a:t>
            </a:r>
          </a:p>
          <a:p>
            <a:r>
              <a:rPr lang="fr-FR" dirty="0"/>
              <a:t>2 désistements STS (bourses CEA et INSERM) :</a:t>
            </a:r>
          </a:p>
          <a:p>
            <a:r>
              <a:rPr lang="fr-FR" dirty="0"/>
              <a:t>Auditions (10m présentation, 15 minutes de Q-R) mercredi STS, jeudi SHS </a:t>
            </a:r>
          </a:p>
        </p:txBody>
      </p:sp>
    </p:spTree>
    <p:extLst>
      <p:ext uri="{BB962C8B-B14F-4D97-AF65-F5344CB8AC3E}">
        <p14:creationId xmlns:p14="http://schemas.microsoft.com/office/powerpoint/2010/main" val="274637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5BF0-CDC6-325E-91D2-F730CF09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R" dirty="0"/>
              <a:t>3. </a:t>
            </a:r>
            <a:r>
              <a:rPr lang="en-US" dirty="0" err="1"/>
              <a:t>Classement</a:t>
            </a:r>
            <a:r>
              <a:rPr lang="en-US" dirty="0"/>
              <a:t> finale et vote</a:t>
            </a:r>
            <a:endParaRPr lang="en-FR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158003-DE0B-2B65-D92F-C7D738BA4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879104"/>
              </p:ext>
            </p:extLst>
          </p:nvPr>
        </p:nvGraphicFramePr>
        <p:xfrm>
          <a:off x="276226" y="1681654"/>
          <a:ext cx="7991378" cy="48557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6062">
                  <a:extLst>
                    <a:ext uri="{9D8B030D-6E8A-4147-A177-3AD203B41FA5}">
                      <a16:colId xmlns:a16="http://schemas.microsoft.com/office/drawing/2014/main" val="1629096498"/>
                    </a:ext>
                  </a:extLst>
                </a:gridCol>
                <a:gridCol w="759230">
                  <a:extLst>
                    <a:ext uri="{9D8B030D-6E8A-4147-A177-3AD203B41FA5}">
                      <a16:colId xmlns:a16="http://schemas.microsoft.com/office/drawing/2014/main" val="3330683385"/>
                    </a:ext>
                  </a:extLst>
                </a:gridCol>
                <a:gridCol w="846833">
                  <a:extLst>
                    <a:ext uri="{9D8B030D-6E8A-4147-A177-3AD203B41FA5}">
                      <a16:colId xmlns:a16="http://schemas.microsoft.com/office/drawing/2014/main" val="4290427315"/>
                    </a:ext>
                  </a:extLst>
                </a:gridCol>
                <a:gridCol w="768964">
                  <a:extLst>
                    <a:ext uri="{9D8B030D-6E8A-4147-A177-3AD203B41FA5}">
                      <a16:colId xmlns:a16="http://schemas.microsoft.com/office/drawing/2014/main" val="495759744"/>
                    </a:ext>
                  </a:extLst>
                </a:gridCol>
                <a:gridCol w="846833">
                  <a:extLst>
                    <a:ext uri="{9D8B030D-6E8A-4147-A177-3AD203B41FA5}">
                      <a16:colId xmlns:a16="http://schemas.microsoft.com/office/drawing/2014/main" val="2480854534"/>
                    </a:ext>
                  </a:extLst>
                </a:gridCol>
                <a:gridCol w="1820204">
                  <a:extLst>
                    <a:ext uri="{9D8B030D-6E8A-4147-A177-3AD203B41FA5}">
                      <a16:colId xmlns:a16="http://schemas.microsoft.com/office/drawing/2014/main" val="1255562855"/>
                    </a:ext>
                  </a:extLst>
                </a:gridCol>
                <a:gridCol w="671626">
                  <a:extLst>
                    <a:ext uri="{9D8B030D-6E8A-4147-A177-3AD203B41FA5}">
                      <a16:colId xmlns:a16="http://schemas.microsoft.com/office/drawing/2014/main" val="3628474826"/>
                    </a:ext>
                  </a:extLst>
                </a:gridCol>
                <a:gridCol w="671626">
                  <a:extLst>
                    <a:ext uri="{9D8B030D-6E8A-4147-A177-3AD203B41FA5}">
                      <a16:colId xmlns:a16="http://schemas.microsoft.com/office/drawing/2014/main" val="2635836276"/>
                    </a:ext>
                  </a:extLst>
                </a:gridCol>
              </a:tblGrid>
              <a:tr h="662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Candidats 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Note audition</a:t>
                      </a:r>
                      <a:b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sur 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Note dossier académique</a:t>
                      </a:r>
                      <a:b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sur 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Total</a:t>
                      </a:r>
                      <a:b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</a:br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sur 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Labo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Dir thèse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978624119"/>
                  </a:ext>
                </a:extLst>
              </a:tr>
              <a:tr h="882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BOGDANOVIC Bojana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11,28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19,28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GHEZZI Catherine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974897968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LECLERC Elodie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11,12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19,12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SENS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ISOARD-GAUTHEUR Sandrine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412637769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PORTE Perrine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11,12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19,12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LPNC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FAIVRE Nathan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3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1604832463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ABDEL SALEM Lara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11,52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6,5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18,02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Braintech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OFFRANC-PIRET Gaëlle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4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1805820575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DONNELLY Taisha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10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18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LPNC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BACIU Monica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846958352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KIEFER Pauline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10,8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6,5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17,3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TIMC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MARTIN Donald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204403462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BARRAUD Aude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8,72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16,72</a:t>
                      </a:r>
                      <a:endParaRPr lang="en-FR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HP2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FLORE Patrice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7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2984297886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LOPES Mélanie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9,04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7,5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16,54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LBFA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LABLANCHE Sandrine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189855550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EL DOR Zeinab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8,32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7,5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15,82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RACHIDI Walid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9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211060425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473879176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PESCI </a:t>
                      </a:r>
                      <a:r>
                        <a:rPr lang="en-GB" sz="1000" b="0" u="none" strike="noStrike" dirty="0" err="1">
                          <a:effectLst/>
                          <a:latin typeface="Gill Sans MT" panose="020B0502020104020203" pitchFamily="34" charset="77"/>
                        </a:rPr>
                        <a:t>Téo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10,08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16,08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LPNC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LOEVENBRUCK Hélène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535212616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COSTA MAIA Isabella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7,6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7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14,6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GIPSA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CONGEDO Marco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3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1772314612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FEHRENBACH Julie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9,28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15,28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LPNC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PASCALIS Olivier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184515224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BOYER Aurélie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10,16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4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14,16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GIPSA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QUAINE Franck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4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2846918284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LIONNETON Alicia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5,12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8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13,12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BURGER Thomas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STS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3878797990"/>
                  </a:ext>
                </a:extLst>
              </a:tr>
              <a:tr h="22071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JULIARD Victor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7,2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5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12,2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LPNC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>
                          <a:effectLst/>
                          <a:latin typeface="Gill Sans MT" panose="020B0502020104020203" pitchFamily="34" charset="77"/>
                        </a:rPr>
                        <a:t>CIAN Corinne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FR" sz="1000" b="0" u="none" strike="noStrike">
                          <a:effectLst/>
                          <a:latin typeface="Gill Sans MT" panose="020B0502020104020203" pitchFamily="34" charset="77"/>
                        </a:rPr>
                        <a:t>6</a:t>
                      </a:r>
                      <a:endParaRPr lang="en-FR" sz="10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u="none" strike="noStrike" dirty="0">
                          <a:effectLst/>
                          <a:latin typeface="Gill Sans MT" panose="020B0502020104020203" pitchFamily="34" charset="77"/>
                        </a:rPr>
                        <a:t>SHS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77"/>
                      </a:endParaRPr>
                    </a:p>
                  </a:txBody>
                  <a:tcPr marL="7168" marR="7168" marT="7168" marB="0" anchor="b"/>
                </a:tc>
                <a:extLst>
                  <a:ext uri="{0D108BD9-81ED-4DB2-BD59-A6C34878D82A}">
                    <a16:rowId xmlns:a16="http://schemas.microsoft.com/office/drawing/2014/main" val="125791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85894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5603"/>
      </a:accent1>
      <a:accent2>
        <a:srgbClr val="FFA11C"/>
      </a:accent2>
      <a:accent3>
        <a:srgbClr val="8F8F8F"/>
      </a:accent3>
      <a:accent4>
        <a:srgbClr val="707070"/>
      </a:accent4>
      <a:accent5>
        <a:srgbClr val="CEB4AA"/>
      </a:accent5>
      <a:accent6>
        <a:srgbClr val="E79118"/>
      </a:accent6>
      <a:hlink>
        <a:srgbClr val="0000FF"/>
      </a:hlink>
      <a:folHlink>
        <a:srgbClr val="FF00FF"/>
      </a:folHlink>
    </a:clrScheme>
    <a:fontScheme name="Modèle par défaut">
      <a:majorFont>
        <a:latin typeface="Helvetica"/>
        <a:ea typeface="Helvetica"/>
        <a:cs typeface="Helvetica"/>
      </a:majorFont>
      <a:minorFont>
        <a:latin typeface="Times Roman"/>
        <a:ea typeface="Times Roman"/>
        <a:cs typeface="Times Roman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35603"/>
      </a:accent1>
      <a:accent2>
        <a:srgbClr val="FFA11C"/>
      </a:accent2>
      <a:accent3>
        <a:srgbClr val="8F8F8F"/>
      </a:accent3>
      <a:accent4>
        <a:srgbClr val="707070"/>
      </a:accent4>
      <a:accent5>
        <a:srgbClr val="CEB4AA"/>
      </a:accent5>
      <a:accent6>
        <a:srgbClr val="E79118"/>
      </a:accent6>
      <a:hlink>
        <a:srgbClr val="0000FF"/>
      </a:hlink>
      <a:folHlink>
        <a:srgbClr val="FF00FF"/>
      </a:folHlink>
    </a:clrScheme>
    <a:fontScheme name="Modèle par défaut">
      <a:majorFont>
        <a:latin typeface="Helvetica"/>
        <a:ea typeface="Helvetica"/>
        <a:cs typeface="Helvetica"/>
      </a:majorFont>
      <a:minorFont>
        <a:latin typeface="Times Roman"/>
        <a:ea typeface="Times Roman"/>
        <a:cs typeface="Times Roman"/>
      </a:minorFont>
    </a:fontScheme>
    <a:fmtScheme name="Modèle par défau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9" tIns="46799" rIns="46799" bIns="4679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1221</Words>
  <Application>Microsoft Office PowerPoint</Application>
  <PresentationFormat>Affichage à l'écran (4:3)</PresentationFormat>
  <Paragraphs>284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Arial</vt:lpstr>
      <vt:lpstr>ArialMT</vt:lpstr>
      <vt:lpstr>Avenir Next Medium</vt:lpstr>
      <vt:lpstr>Avenir Next Regular</vt:lpstr>
      <vt:lpstr>Calibri</vt:lpstr>
      <vt:lpstr>DIN Alternate Bold</vt:lpstr>
      <vt:lpstr>DIN Condensed Bold</vt:lpstr>
      <vt:lpstr>Gill Sans</vt:lpstr>
      <vt:lpstr>Gill Sans MT</vt:lpstr>
      <vt:lpstr>Helvetica</vt:lpstr>
      <vt:lpstr>Times New Roman</vt:lpstr>
      <vt:lpstr>Times Roman</vt:lpstr>
      <vt:lpstr>Trebuchet MS</vt:lpstr>
      <vt:lpstr>Modèle par défaut</vt:lpstr>
      <vt:lpstr>Ecole Doctorale  Ingénierie pour la Santé, la Cognition et l'Environnement </vt:lpstr>
      <vt:lpstr>Ordre du jour</vt:lpstr>
      <vt:lpstr>Approbation PV </vt:lpstr>
      <vt:lpstr>What’s new ?</vt:lpstr>
      <vt:lpstr>Procédures</vt:lpstr>
      <vt:lpstr>Membres du JURY </vt:lpstr>
      <vt:lpstr>1. Bilan de concours</vt:lpstr>
      <vt:lpstr>2. Bilan de concours</vt:lpstr>
      <vt:lpstr>3. Classement finale et vote</vt:lpstr>
      <vt:lpstr>Classement (vote)</vt:lpstr>
      <vt:lpstr>4. Concours LPPR SHS</vt:lpstr>
      <vt:lpstr>5. Changement procedures pour 2024</vt:lpstr>
      <vt:lpstr>LPPR SHS (vote)</vt:lpstr>
      <vt:lpstr>Infos CED</vt:lpstr>
      <vt:lpstr>Présentation PowerPoint</vt:lpstr>
      <vt:lpstr>Infos CED</vt:lpstr>
      <vt:lpstr>Rattachement Loïc Djaileb</vt:lpstr>
      <vt:lpstr>Vote</vt:lpstr>
      <vt:lpstr>4.  Etudes doctorales      4.1. Règlement intérieur ED ISCE: modifications </vt:lpstr>
      <vt:lpstr>Vote – changement RI</vt:lpstr>
      <vt:lpstr>Calendrier</vt:lpstr>
      <vt:lpstr>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Doctorale  Ingénierie pour la Santé, la Cognition et l'Environnement</dc:title>
  <dc:creator>ORELIE GARZENA</dc:creator>
  <cp:lastModifiedBy>ORELIE GARZENA</cp:lastModifiedBy>
  <cp:revision>4</cp:revision>
  <dcterms:modified xsi:type="dcterms:W3CDTF">2023-07-10T06:50:21Z</dcterms:modified>
</cp:coreProperties>
</file>