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1012" r:id="rId2"/>
    <p:sldId id="1013" r:id="rId3"/>
    <p:sldId id="1014" r:id="rId4"/>
    <p:sldId id="1015" r:id="rId5"/>
    <p:sldId id="1018" r:id="rId6"/>
    <p:sldId id="1016" r:id="rId7"/>
    <p:sldId id="1017" r:id="rId8"/>
    <p:sldId id="450" r:id="rId9"/>
    <p:sldId id="457" r:id="rId10"/>
    <p:sldId id="458" r:id="rId11"/>
    <p:sldId id="459" r:id="rId12"/>
    <p:sldId id="460" r:id="rId13"/>
    <p:sldId id="461" r:id="rId14"/>
    <p:sldId id="1006" r:id="rId15"/>
    <p:sldId id="1010" r:id="rId16"/>
    <p:sldId id="1008" r:id="rId17"/>
    <p:sldId id="469" r:id="rId18"/>
    <p:sldId id="468" r:id="rId19"/>
    <p:sldId id="1011" r:id="rId20"/>
    <p:sldId id="256" r:id="rId21"/>
    <p:sldId id="257" r:id="rId22"/>
    <p:sldId id="258" r:id="rId23"/>
    <p:sldId id="259" r:id="rId24"/>
    <p:sldId id="454" r:id="rId25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6436"/>
    <a:srgbClr val="242D45"/>
    <a:srgbClr val="666666"/>
    <a:srgbClr val="7189C5"/>
    <a:srgbClr val="6699FF"/>
    <a:srgbClr val="FF33CC"/>
    <a:srgbClr val="5A869F"/>
    <a:srgbClr val="FFFFFF"/>
    <a:srgbClr val="B4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5636" autoAdjust="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19"/>
    </p:cViewPr>
  </p:sorterViewPr>
  <p:notesViewPr>
    <p:cSldViewPr>
      <p:cViewPr varScale="1">
        <p:scale>
          <a:sx n="97" d="100"/>
          <a:sy n="97" d="100"/>
        </p:scale>
        <p:origin x="1981" y="35"/>
      </p:cViewPr>
      <p:guideLst>
        <p:guide orient="horz" pos="2142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30D83F7B-049A-9940-8743-45F9D7CCFF4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689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499" y="3227619"/>
            <a:ext cx="7277642" cy="30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E0DDA1EA-22B3-594F-8A54-41E9EED92CF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23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09588"/>
            <a:ext cx="3398837" cy="2551112"/>
          </a:xfrm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9042" indent="-288093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2373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3322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74271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B09645-3048-D54F-8241-74CB1020C659}" type="slidenum">
              <a:rPr lang="en-US" altLang="fr-FR" sz="1200" b="0">
                <a:solidFill>
                  <a:schemeClr val="tx1"/>
                </a:solidFill>
                <a:latin typeface="Times" charset="0"/>
              </a:rPr>
              <a:pPr/>
              <a:t>1</a:t>
            </a:fld>
            <a:endParaRPr lang="en-US" altLang="fr-FR" sz="12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590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1" y="779301"/>
            <a:ext cx="8336730" cy="7144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818270" y="663257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6E51AF5-2911-1549-991A-A2704613AF99}" type="slidenum">
              <a:rPr lang="fr-FR" altLang="fr-FR" sz="900" b="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900" b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1" y="1673805"/>
            <a:ext cx="8572560" cy="4958981"/>
          </a:xfrm>
        </p:spPr>
        <p:txBody>
          <a:bodyPr>
            <a:normAutofit/>
          </a:bodyPr>
          <a:lstStyle>
            <a:lvl1pPr marL="457200" indent="-457200"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>
                <a:solidFill>
                  <a:srgbClr val="242D45"/>
                </a:solidFill>
              </a:defRPr>
            </a:lvl1pPr>
            <a:lvl2pPr marL="717550" indent="-268288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defRPr>
                <a:solidFill>
                  <a:srgbClr val="E06436"/>
                </a:solidFill>
              </a:defRPr>
            </a:lvl2pPr>
            <a:lvl3pPr marL="1143000" indent="-228600">
              <a:buFont typeface="Wingdings" pitchFamily="2" charset="2"/>
              <a:buChar char="§"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b="0">
                <a:solidFill>
                  <a:srgbClr val="242D45"/>
                </a:solidFill>
              </a:defRPr>
            </a:lvl4pPr>
            <a:lvl5pPr>
              <a:defRPr b="0">
                <a:solidFill>
                  <a:srgbClr val="242D4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7714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3" y="993500"/>
            <a:ext cx="8161735" cy="47236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6173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DD96B1F-30BE-3E4E-8D58-6803AF54EA56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1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E0643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6512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e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103F9E7-595B-554D-984B-A04AFDB578F7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452" y="863715"/>
            <a:ext cx="8565054" cy="6300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8105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58649F3-D7C6-CB4C-B471-3A4F922AD36F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88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3A1E53B-9796-F043-9D9F-2FC236C55B2B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28799"/>
            <a:ext cx="3008312" cy="116205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2" y="1628799"/>
            <a:ext cx="5111750" cy="5003975"/>
          </a:xfrm>
        </p:spPr>
        <p:txBody>
          <a:bodyPr/>
          <a:lstStyle>
            <a:lvl1pPr>
              <a:defRPr sz="3200">
                <a:solidFill>
                  <a:srgbClr val="242D45"/>
                </a:solidFill>
              </a:defRPr>
            </a:lvl1pPr>
            <a:lvl2pPr>
              <a:defRPr sz="2800">
                <a:solidFill>
                  <a:srgbClr val="E06436"/>
                </a:solidFill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43934"/>
            <a:ext cx="3008312" cy="37886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327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777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3805"/>
            <a:ext cx="5486400" cy="364094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45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3662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  <a:lvl2pPr>
              <a:defRPr>
                <a:solidFill>
                  <a:srgbClr val="E06436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101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6" y="1178749"/>
            <a:ext cx="2147887" cy="544560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1" y="1178749"/>
            <a:ext cx="6291263" cy="5445605"/>
          </a:xfrm>
        </p:spPr>
        <p:txBody>
          <a:bodyPr vert="eaVert"/>
          <a:lstStyle>
            <a:lvl1pPr>
              <a:defRPr>
                <a:solidFill>
                  <a:srgbClr val="242D45"/>
                </a:solidFill>
              </a:defRPr>
            </a:lvl1pPr>
            <a:lvl2pPr>
              <a:defRPr>
                <a:solidFill>
                  <a:srgbClr val="E06436"/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682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825513"/>
            <a:ext cx="9144000" cy="1033450"/>
          </a:xfrm>
          <a:prstGeom prst="rect">
            <a:avLst/>
          </a:prstGeom>
          <a:solidFill>
            <a:schemeClr val="bg1">
              <a:lumMod val="85000"/>
              <a:alpha val="47059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5488" y="5588010"/>
            <a:ext cx="262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>
              <a:solidFill>
                <a:schemeClr val="tx1"/>
              </a:solidFill>
              <a:ea typeface="+mn-ea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6555" y="5216967"/>
            <a:ext cx="8464550" cy="524081"/>
          </a:xfr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rgbClr val="242D45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276225" y="1551219"/>
            <a:ext cx="8591549" cy="62297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06436"/>
                </a:solidFill>
              </a:defRPr>
            </a:lvl1pPr>
          </a:lstStyle>
          <a:p>
            <a:r>
              <a:rPr lang="fr-FR" dirty="0"/>
              <a:t>Collège doctoral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6" y="123666"/>
            <a:ext cx="2344105" cy="15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6725"/>
      </p:ext>
    </p:extLst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52" y="1808831"/>
            <a:ext cx="8270875" cy="48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Cliquez</a:t>
            </a:r>
            <a:r>
              <a:rPr lang="en-US" altLang="fr-FR" dirty="0"/>
              <a:t> pour modifier les styles du </a:t>
            </a:r>
            <a:r>
              <a:rPr lang="en-US" altLang="fr-FR" dirty="0" err="1"/>
              <a:t>texte</a:t>
            </a:r>
            <a:r>
              <a:rPr lang="en-US" altLang="fr-FR" dirty="0"/>
              <a:t> du masque</a:t>
            </a:r>
          </a:p>
          <a:p>
            <a:pPr lvl="1"/>
            <a:r>
              <a:rPr lang="en-US" altLang="fr-FR" dirty="0" err="1"/>
              <a:t>Deuxième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2"/>
            <a:r>
              <a:rPr lang="en-US" altLang="fr-FR" dirty="0" err="1"/>
              <a:t>Troisième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3"/>
            <a:r>
              <a:rPr lang="en-US" altLang="fr-FR" dirty="0" err="1"/>
              <a:t>Quatrième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4"/>
            <a:r>
              <a:rPr lang="en-US" altLang="fr-FR" dirty="0" err="1"/>
              <a:t>Cinquième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5227" y="648486"/>
            <a:ext cx="9149228" cy="9101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0" y="98630"/>
            <a:ext cx="2349916" cy="506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80" r:id="rId3"/>
    <p:sldLayoutId id="2147484481" r:id="rId4"/>
    <p:sldLayoutId id="2147484482" r:id="rId5"/>
    <p:sldLayoutId id="2147484473" r:id="rId6"/>
    <p:sldLayoutId id="2147484474" r:id="rId7"/>
    <p:sldLayoutId id="2147484475" r:id="rId8"/>
    <p:sldLayoutId id="2147484483" r:id="rId9"/>
    <p:sldLayoutId id="214748448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Tx/>
        <a:buFont typeface="Wingdings" panose="05000000000000000000" pitchFamily="2" charset="2"/>
        <a:buChar char="§"/>
        <a:defRPr sz="2100" b="1">
          <a:solidFill>
            <a:srgbClr val="242D4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Arial" charset="0"/>
        <a:buChar char="►"/>
        <a:defRPr b="1">
          <a:solidFill>
            <a:srgbClr val="E0643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Wingdings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Arial" charset="0"/>
        <a:buChar char="•"/>
        <a:defRPr sz="1200" b="0">
          <a:solidFill>
            <a:srgbClr val="242D4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42D45"/>
        </a:buClr>
        <a:buFont typeface="Courier New" charset="0"/>
        <a:buChar char="o"/>
        <a:defRPr sz="1000" b="0">
          <a:solidFill>
            <a:srgbClr val="242D45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96525" y="5094185"/>
            <a:ext cx="8609090" cy="57707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rgbClr val="E06436"/>
                </a:solidFill>
              </a:rPr>
              <a:t>CONSEIL ED ISCE</a:t>
            </a:r>
            <a:endParaRPr lang="en-US" sz="2400" i="1" kern="0" dirty="0">
              <a:solidFill>
                <a:srgbClr val="E06436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62945" y="6010264"/>
            <a:ext cx="8464550" cy="5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6436"/>
              </a:buClr>
              <a:buFont typeface="Arial" charset="0"/>
              <a:buNone/>
              <a:defRPr sz="2400" b="1">
                <a:solidFill>
                  <a:srgbClr val="E064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Arial" charset="0"/>
              <a:buChar char="►"/>
              <a:defRPr b="1">
                <a:solidFill>
                  <a:srgbClr val="242D45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Wingdings" charset="2"/>
              <a:buChar char="§"/>
              <a:defRPr sz="1600">
                <a:solidFill>
                  <a:srgbClr val="242D45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Arial" charset="0"/>
              <a:buChar char="•"/>
              <a:defRPr sz="1200" b="1">
                <a:solidFill>
                  <a:srgbClr val="242D4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2D45"/>
              </a:buClr>
              <a:buFont typeface="Courier New" charset="0"/>
              <a:buChar char="o"/>
              <a:defRPr sz="1000" b="1">
                <a:solidFill>
                  <a:srgbClr val="242D45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242D45"/>
                </a:solidFill>
                <a:latin typeface="+mj-lt"/>
                <a:ea typeface="Verdana" panose="020B0604030504040204" pitchFamily="34" charset="0"/>
              </a:rPr>
              <a:t>28 mars 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04" y="548680"/>
            <a:ext cx="2146511" cy="7634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2971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8065A8-68C9-4ACE-98B5-F77AB7BFB5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323655"/>
            <a:ext cx="1403775" cy="14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109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Institutionnel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4.1 Bourses attribues a l’UGA et l’ED ISCE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F85DEE-8E7A-4D51-AB36-6D38B74D9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90" y="2119961"/>
            <a:ext cx="5395911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804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Institutionnel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4.2 USMB</a:t>
            </a:r>
          </a:p>
          <a:p>
            <a:pPr marL="449262" lvl="1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23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Concours et Contrats Doctoraux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5.1 Jury</a:t>
            </a:r>
          </a:p>
          <a:p>
            <a:r>
              <a:rPr lang="fr-FR" dirty="0"/>
              <a:t>5.2 Grille d’évaluation</a:t>
            </a:r>
          </a:p>
          <a:p>
            <a:r>
              <a:rPr lang="fr-FR" dirty="0"/>
              <a:t>5.3 Affichage Obligatoire sur ADUM des projets</a:t>
            </a:r>
          </a:p>
          <a:p>
            <a:r>
              <a:rPr lang="fr-FR" dirty="0"/>
              <a:t>5.4 Obligation de prend le contrat ED si proposé (avec date)</a:t>
            </a:r>
          </a:p>
          <a:p>
            <a:r>
              <a:rPr lang="fr-FR" dirty="0"/>
              <a:t>5.5 Bourses FRM </a:t>
            </a:r>
          </a:p>
          <a:p>
            <a:pPr marL="449262" lvl="1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686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6. Formation / Poursuite de carrière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6.1 Formation des encadrants et l’HDR</a:t>
            </a:r>
          </a:p>
          <a:p>
            <a:pPr lvl="1"/>
            <a:r>
              <a:rPr lang="fr-FR" dirty="0"/>
              <a:t>Faut-il insister sur la formation comme critère pour être inscrit à une HDR à l’ED ISCE ?</a:t>
            </a:r>
          </a:p>
          <a:p>
            <a:r>
              <a:rPr lang="fr-FR" dirty="0"/>
              <a:t>6.2 Analyse des formations suivis par nos doctorants</a:t>
            </a:r>
          </a:p>
          <a:p>
            <a:pPr marL="449262" lvl="1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40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576742"/>
            <a:ext cx="8572560" cy="535863"/>
          </a:xfrm>
        </p:spPr>
        <p:txBody>
          <a:bodyPr/>
          <a:lstStyle/>
          <a:p>
            <a:pPr lvl="0"/>
            <a:r>
              <a:rPr lang="fr-FR" sz="2100" dirty="0">
                <a:solidFill>
                  <a:srgbClr val="E06436"/>
                </a:solidFill>
              </a:rPr>
              <a:t>Validations hors catalogue réalisées par l’ED en 22-23 </a:t>
            </a:r>
            <a:endParaRPr lang="fr-FR" sz="2100" i="1" dirty="0">
              <a:solidFill>
                <a:srgbClr val="E06436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4285380-E10C-40E9-9524-C9981CBF970F}"/>
              </a:ext>
            </a:extLst>
          </p:cNvPr>
          <p:cNvGraphicFramePr>
            <a:graphicFrameLocks noGrp="1"/>
          </p:cNvGraphicFramePr>
          <p:nvPr/>
        </p:nvGraphicFramePr>
        <p:xfrm>
          <a:off x="586954" y="2348881"/>
          <a:ext cx="4592615" cy="3307872"/>
        </p:xfrm>
        <a:graphic>
          <a:graphicData uri="http://schemas.openxmlformats.org/drawingml/2006/table">
            <a:tbl>
              <a:tblPr/>
              <a:tblGrid>
                <a:gridCol w="918523">
                  <a:extLst>
                    <a:ext uri="{9D8B030D-6E8A-4147-A177-3AD203B41FA5}">
                      <a16:colId xmlns:a16="http://schemas.microsoft.com/office/drawing/2014/main" val="533224337"/>
                    </a:ext>
                  </a:extLst>
                </a:gridCol>
                <a:gridCol w="918523">
                  <a:extLst>
                    <a:ext uri="{9D8B030D-6E8A-4147-A177-3AD203B41FA5}">
                      <a16:colId xmlns:a16="http://schemas.microsoft.com/office/drawing/2014/main" val="1541291934"/>
                    </a:ext>
                  </a:extLst>
                </a:gridCol>
                <a:gridCol w="918523">
                  <a:extLst>
                    <a:ext uri="{9D8B030D-6E8A-4147-A177-3AD203B41FA5}">
                      <a16:colId xmlns:a16="http://schemas.microsoft.com/office/drawing/2014/main" val="2175424491"/>
                    </a:ext>
                  </a:extLst>
                </a:gridCol>
                <a:gridCol w="918523">
                  <a:extLst>
                    <a:ext uri="{9D8B030D-6E8A-4147-A177-3AD203B41FA5}">
                      <a16:colId xmlns:a16="http://schemas.microsoft.com/office/drawing/2014/main" val="4130687221"/>
                    </a:ext>
                  </a:extLst>
                </a:gridCol>
                <a:gridCol w="918523">
                  <a:extLst>
                    <a:ext uri="{9D8B030D-6E8A-4147-A177-3AD203B41FA5}">
                      <a16:colId xmlns:a16="http://schemas.microsoft.com/office/drawing/2014/main" val="3325943938"/>
                    </a:ext>
                  </a:extLst>
                </a:gridCol>
              </a:tblGrid>
              <a:tr h="1967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 ED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177661"/>
                  </a:ext>
                </a:extLst>
              </a:tr>
              <a:tr h="1967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ADUM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ADUM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ADUM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ADUM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857221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631237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422150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CSV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07648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EDSG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95561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MSTII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65125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709749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ISCE 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10050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SHPT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53304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LLSH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1390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86639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235832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EDSJ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470246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EEATS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1935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418865"/>
                  </a:ext>
                </a:extLst>
              </a:tr>
              <a:tr h="1967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I-MEP2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2292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981852"/>
                  </a:ext>
                </a:extLst>
              </a:tr>
              <a:tr h="3561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15101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0836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0BF2FE-1ABA-40BF-AE94-5639E7C23DC9}"/>
              </a:ext>
            </a:extLst>
          </p:cNvPr>
          <p:cNvGraphicFramePr>
            <a:graphicFrameLocks noGrp="1"/>
          </p:cNvGraphicFramePr>
          <p:nvPr/>
        </p:nvGraphicFramePr>
        <p:xfrm>
          <a:off x="5854642" y="2361620"/>
          <a:ext cx="2092732" cy="2864516"/>
        </p:xfrm>
        <a:graphic>
          <a:graphicData uri="http://schemas.openxmlformats.org/drawingml/2006/table">
            <a:tbl>
              <a:tblPr/>
              <a:tblGrid>
                <a:gridCol w="1046366">
                  <a:extLst>
                    <a:ext uri="{9D8B030D-6E8A-4147-A177-3AD203B41FA5}">
                      <a16:colId xmlns:a16="http://schemas.microsoft.com/office/drawing/2014/main" val="3984728734"/>
                    </a:ext>
                  </a:extLst>
                </a:gridCol>
                <a:gridCol w="1046366">
                  <a:extLst>
                    <a:ext uri="{9D8B030D-6E8A-4147-A177-3AD203B41FA5}">
                      <a16:colId xmlns:a16="http://schemas.microsoft.com/office/drawing/2014/main" val="3233020703"/>
                    </a:ext>
                  </a:extLst>
                </a:gridCol>
              </a:tblGrid>
              <a:tr h="43897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 de réalisation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validations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7164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704537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173468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573211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597373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872903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661319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546398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17350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177782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08071"/>
                  </a:ext>
                </a:extLst>
              </a:tr>
              <a:tr h="2194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92838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A45F6E18-BA5E-4788-BD6D-0E97B1E57142}"/>
              </a:ext>
            </a:extLst>
          </p:cNvPr>
          <p:cNvSpPr txBox="1"/>
          <p:nvPr/>
        </p:nvSpPr>
        <p:spPr bwMode="auto">
          <a:xfrm>
            <a:off x="5480527" y="5310500"/>
            <a:ext cx="298962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350" b="0" kern="0" dirty="0">
                <a:solidFill>
                  <a:srgbClr val="C00000"/>
                </a:solidFill>
              </a:rPr>
              <a:t>Sensibiliser les doctorants pour qu’ils demandent les HF durant l’année universitaire concernée</a:t>
            </a:r>
          </a:p>
        </p:txBody>
      </p:sp>
    </p:spTree>
    <p:extLst>
      <p:ext uri="{BB962C8B-B14F-4D97-AF65-F5344CB8AC3E}">
        <p14:creationId xmlns:p14="http://schemas.microsoft.com/office/powerpoint/2010/main" val="22952415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576742"/>
            <a:ext cx="8572560" cy="535863"/>
          </a:xfrm>
        </p:spPr>
        <p:txBody>
          <a:bodyPr/>
          <a:lstStyle/>
          <a:p>
            <a:pPr lvl="0"/>
            <a:r>
              <a:rPr lang="fr-FR" sz="2100" dirty="0">
                <a:solidFill>
                  <a:srgbClr val="E06436"/>
                </a:solidFill>
              </a:rPr>
              <a:t>Les grandes thématiques des formations hors catalogue en 22-23</a:t>
            </a:r>
            <a:endParaRPr lang="fr-FR" sz="2100" i="1" dirty="0">
              <a:solidFill>
                <a:srgbClr val="E06436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30359D3-EA48-4E9E-86AD-4E9ACA646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86229"/>
              </p:ext>
            </p:extLst>
          </p:nvPr>
        </p:nvGraphicFramePr>
        <p:xfrm>
          <a:off x="1939207" y="1928453"/>
          <a:ext cx="3847928" cy="4023077"/>
        </p:xfrm>
        <a:graphic>
          <a:graphicData uri="http://schemas.openxmlformats.org/drawingml/2006/table">
            <a:tbl>
              <a:tblPr/>
              <a:tblGrid>
                <a:gridCol w="2247800">
                  <a:extLst>
                    <a:ext uri="{9D8B030D-6E8A-4147-A177-3AD203B41FA5}">
                      <a16:colId xmlns:a16="http://schemas.microsoft.com/office/drawing/2014/main" val="45798634"/>
                    </a:ext>
                  </a:extLst>
                </a:gridCol>
                <a:gridCol w="1600128">
                  <a:extLst>
                    <a:ext uri="{9D8B030D-6E8A-4147-A177-3AD203B41FA5}">
                      <a16:colId xmlns:a16="http://schemas.microsoft.com/office/drawing/2014/main" val="3025947216"/>
                    </a:ext>
                  </a:extLst>
                </a:gridCol>
              </a:tblGrid>
              <a:tr h="2584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Thématiques des validations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validations HF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5128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65168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Outils numériques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74207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91263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11130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087956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7189C5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130381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7189C5"/>
                          </a:solidFill>
                          <a:effectLst/>
                          <a:latin typeface="Calibri" panose="020F0502020204030204" pitchFamily="34" charset="0"/>
                        </a:rPr>
                        <a:t>Ethique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989632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ouverte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26332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Méthodologie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856628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Environnement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147927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Elu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957318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Pratique de l'enseignement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993320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Carrière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317967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Emploi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005398"/>
                  </a:ext>
                </a:extLst>
              </a:tr>
              <a:tr h="13150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Entrepreunariat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83153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Zotero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829431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Organisation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95255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Journée de l'ED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95813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Habilitation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229310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48562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Risques Psycho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104327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VSS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3662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78568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CIFRE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772431"/>
                  </a:ext>
                </a:extLst>
              </a:tr>
              <a:tr h="1436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Mobilité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924668"/>
                  </a:ext>
                </a:extLst>
              </a:tr>
              <a:tr h="166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6461" marR="6461" marT="6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1089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9EF8156-56BA-454C-9D95-BDC03E5762F2}"/>
              </a:ext>
            </a:extLst>
          </p:cNvPr>
          <p:cNvSpPr txBox="1"/>
          <p:nvPr/>
        </p:nvSpPr>
        <p:spPr bwMode="auto">
          <a:xfrm>
            <a:off x="6293442" y="3057709"/>
            <a:ext cx="1620179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1800" b="0" kern="0" dirty="0">
                <a:solidFill>
                  <a:srgbClr val="C00000"/>
                </a:solidFill>
              </a:rPr>
              <a:t>Archiver les attestations de formation en sécurité validées par l’ED</a:t>
            </a:r>
          </a:p>
        </p:txBody>
      </p:sp>
    </p:spTree>
    <p:extLst>
      <p:ext uri="{BB962C8B-B14F-4D97-AF65-F5344CB8AC3E}">
        <p14:creationId xmlns:p14="http://schemas.microsoft.com/office/powerpoint/2010/main" val="975393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576742"/>
            <a:ext cx="8572560" cy="535863"/>
          </a:xfrm>
        </p:spPr>
        <p:txBody>
          <a:bodyPr/>
          <a:lstStyle/>
          <a:p>
            <a:pPr lvl="0"/>
            <a:r>
              <a:rPr lang="fr-FR" sz="2100" dirty="0">
                <a:solidFill>
                  <a:srgbClr val="E06436"/>
                </a:solidFill>
              </a:rPr>
              <a:t>Typologie des validations HF</a:t>
            </a:r>
            <a:endParaRPr lang="fr-FR" sz="2100" i="1" dirty="0">
              <a:solidFill>
                <a:srgbClr val="E06436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0430DF0-FFF2-4C8B-81AC-247A0D72B8F5}"/>
              </a:ext>
            </a:extLst>
          </p:cNvPr>
          <p:cNvGraphicFramePr>
            <a:graphicFrameLocks noGrp="1"/>
          </p:cNvGraphicFramePr>
          <p:nvPr/>
        </p:nvGraphicFramePr>
        <p:xfrm>
          <a:off x="2985573" y="2416387"/>
          <a:ext cx="3814174" cy="2946086"/>
        </p:xfrm>
        <a:graphic>
          <a:graphicData uri="http://schemas.openxmlformats.org/drawingml/2006/table">
            <a:tbl>
              <a:tblPr/>
              <a:tblGrid>
                <a:gridCol w="2005079">
                  <a:extLst>
                    <a:ext uri="{9D8B030D-6E8A-4147-A177-3AD203B41FA5}">
                      <a16:colId xmlns:a16="http://schemas.microsoft.com/office/drawing/2014/main" val="3716585627"/>
                    </a:ext>
                  </a:extLst>
                </a:gridCol>
                <a:gridCol w="1809095">
                  <a:extLst>
                    <a:ext uri="{9D8B030D-6E8A-4147-A177-3AD203B41FA5}">
                      <a16:colId xmlns:a16="http://schemas.microsoft.com/office/drawing/2014/main" val="505323800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de validations HF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validations HF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199887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 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5084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Ecole de saison (été hiver…)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47066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7479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 CED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0739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MOOC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72584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Journée (évênement)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44803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Séminaire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779544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Elu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587649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Habilitation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45757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4296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Atelier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848368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Mobilité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00280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CIFRE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046392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7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0589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894504"/>
          </a:xfrm>
        </p:spPr>
        <p:txBody>
          <a:bodyPr/>
          <a:lstStyle/>
          <a:p>
            <a:r>
              <a:rPr lang="fr-FR" dirty="0"/>
              <a:t>7. Les évènements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1" y="1808819"/>
            <a:ext cx="8572560" cy="4860541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+mj-lt"/>
                <a:ea typeface="Verdana" panose="020B0604030504040204" pitchFamily="34" charset="0"/>
              </a:rPr>
              <a:t>7.1. MT180s </a:t>
            </a:r>
          </a:p>
          <a:p>
            <a:pPr lvl="1"/>
            <a:r>
              <a:rPr lang="fr-FR" dirty="0"/>
              <a:t>16 finalistes UGA et USMB dont 5 </a:t>
            </a:r>
            <a:r>
              <a:rPr lang="fr-FR" dirty="0" err="1"/>
              <a:t>doct</a:t>
            </a:r>
            <a:r>
              <a:rPr lang="fr-FR" dirty="0"/>
              <a:t>. ED ISCE</a:t>
            </a:r>
          </a:p>
          <a:p>
            <a:pPr lvl="1"/>
            <a:r>
              <a:rPr lang="fr-FR" dirty="0"/>
              <a:t>Cordélia </a:t>
            </a:r>
            <a:r>
              <a:rPr lang="fr-FR" dirty="0" err="1"/>
              <a:t>Salomez-Ihl</a:t>
            </a:r>
            <a:r>
              <a:rPr lang="fr-FR" dirty="0"/>
              <a:t> – 1er prix du jury --&gt; Qualifiée pour la demi-finale nationale à Paris</a:t>
            </a:r>
          </a:p>
          <a:p>
            <a:pPr lvl="2"/>
            <a:r>
              <a:rPr lang="fr-FR" dirty="0"/>
              <a:t>TIMC - Étude de dispositifs médicaux innovants pour l'</a:t>
            </a:r>
            <a:r>
              <a:rPr lang="fr-FR" dirty="0" err="1"/>
              <a:t>hydrogénothérapie</a:t>
            </a:r>
            <a:endParaRPr lang="fr-FR" dirty="0"/>
          </a:p>
          <a:p>
            <a:pPr lvl="1"/>
            <a:r>
              <a:rPr lang="fr-FR" dirty="0"/>
              <a:t>Louise </a:t>
            </a:r>
            <a:r>
              <a:rPr lang="fr-FR" dirty="0" err="1"/>
              <a:t>Velut</a:t>
            </a:r>
            <a:r>
              <a:rPr lang="fr-FR" dirty="0"/>
              <a:t> - Prix du public  --&gt; Qualifiée pour la demi-finale nationale à Paris</a:t>
            </a:r>
          </a:p>
          <a:p>
            <a:pPr lvl="2"/>
            <a:r>
              <a:rPr lang="fr-FR" dirty="0" err="1"/>
              <a:t>Biosanté</a:t>
            </a:r>
            <a:r>
              <a:rPr lang="fr-FR" dirty="0"/>
              <a:t> - Prédiction du niveau d'expression des microARN à l'échelle de la cellule unique, implications pour l'analyse multi-cancer</a:t>
            </a:r>
          </a:p>
          <a:p>
            <a:pPr lvl="1"/>
            <a:r>
              <a:rPr lang="fr-FR" dirty="0"/>
              <a:t>Marie-Charlotte Picard – 3e prix du jury</a:t>
            </a:r>
          </a:p>
          <a:p>
            <a:pPr lvl="2"/>
            <a:r>
              <a:rPr lang="fr-FR" dirty="0"/>
              <a:t>TIMC - Modélisation biomécanique du visage humain pour l’assistance chirurgicale</a:t>
            </a:r>
          </a:p>
          <a:p>
            <a:pPr lvl="1"/>
            <a:r>
              <a:rPr lang="fr-FR" dirty="0"/>
              <a:t>Nicolas Jovanovic</a:t>
            </a:r>
          </a:p>
          <a:p>
            <a:pPr lvl="2"/>
            <a:r>
              <a:rPr lang="fr-FR" dirty="0"/>
              <a:t>IAB - Expositions prénatales aux perturbateurs endocriniens : effets sur les fonctions placentaires et développement de lignes directrices pour aider les femmes à diminuer leurs expositions</a:t>
            </a:r>
          </a:p>
          <a:p>
            <a:pPr lvl="1"/>
            <a:r>
              <a:rPr lang="fr-FR" dirty="0"/>
              <a:t>Hafid Sid-Ahmed</a:t>
            </a:r>
          </a:p>
          <a:p>
            <a:pPr lvl="2"/>
            <a:r>
              <a:rPr lang="fr-FR" dirty="0"/>
              <a:t>CLINATEC - Recherche de biomarqueurs issus de l’activité électrique cérébrale permettant le diagnostic et le suivi de la transe hypnotique</a:t>
            </a:r>
            <a:endParaRPr lang="fr-FR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95BB8-4F44-4976-8317-0CD7BB2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462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894504"/>
          </a:xfrm>
        </p:spPr>
        <p:txBody>
          <a:bodyPr/>
          <a:lstStyle/>
          <a:p>
            <a:r>
              <a:rPr lang="fr-FR" dirty="0"/>
              <a:t>7. Les évènements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1" y="1808819"/>
            <a:ext cx="8572560" cy="4545505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+mj-lt"/>
                <a:ea typeface="Verdana" panose="020B0604030504040204" pitchFamily="34" charset="0"/>
              </a:rPr>
              <a:t>7.2. Journée Scientifique des Doctorant.es</a:t>
            </a:r>
          </a:p>
          <a:p>
            <a:pPr lvl="1"/>
            <a:r>
              <a:rPr lang="fr-FR" dirty="0">
                <a:latin typeface="+mj-lt"/>
                <a:ea typeface="Verdana" panose="020B0604030504040204" pitchFamily="34" charset="0"/>
              </a:rPr>
              <a:t>Toute la journée du 16 mai 2024 à la MJK</a:t>
            </a:r>
          </a:p>
          <a:p>
            <a:pPr lvl="1"/>
            <a:r>
              <a:rPr lang="fr-FR" dirty="0">
                <a:latin typeface="+mj-lt"/>
                <a:ea typeface="Verdana" panose="020B0604030504040204" pitchFamily="34" charset="0"/>
              </a:rPr>
              <a:t>Obligatoire pour les 2A et celles et ceux qui n’ont pas pu assister à la JSD 2023</a:t>
            </a:r>
          </a:p>
          <a:p>
            <a:pPr lvl="1"/>
            <a:r>
              <a:rPr lang="fr-FR" dirty="0">
                <a:latin typeface="+mj-lt"/>
                <a:ea typeface="Verdana" panose="020B0604030504040204" pitchFamily="34" charset="0"/>
              </a:rPr>
              <a:t>Inscriptions sur </a:t>
            </a:r>
            <a:r>
              <a:rPr lang="fr-FR" dirty="0" err="1">
                <a:latin typeface="+mj-lt"/>
                <a:ea typeface="Verdana" panose="020B0604030504040204" pitchFamily="34" charset="0"/>
              </a:rPr>
              <a:t>SciencesConf</a:t>
            </a:r>
            <a:endParaRPr lang="fr-FR" dirty="0">
              <a:latin typeface="+mj-lt"/>
              <a:ea typeface="Verdana" panose="020B0604030504040204" pitchFamily="34" charset="0"/>
            </a:endParaRPr>
          </a:p>
          <a:p>
            <a:pPr marL="449262" lvl="1" indent="0">
              <a:buNone/>
            </a:pPr>
            <a:endParaRPr lang="fr-FR" dirty="0">
              <a:latin typeface="+mj-lt"/>
              <a:ea typeface="Verdana" panose="020B0604030504040204" pitchFamily="34" charset="0"/>
            </a:endParaRPr>
          </a:p>
          <a:p>
            <a:r>
              <a:rPr lang="fr-FR" dirty="0">
                <a:latin typeface="+mj-lt"/>
                <a:ea typeface="Verdana" panose="020B0604030504040204" pitchFamily="34" charset="0"/>
              </a:rPr>
              <a:t>7.3 Cérémonie des docteurs</a:t>
            </a:r>
          </a:p>
          <a:p>
            <a:pPr lvl="1"/>
            <a:r>
              <a:rPr lang="fr-FR" dirty="0">
                <a:latin typeface="+mj-lt"/>
                <a:ea typeface="Verdana" panose="020B0604030504040204" pitchFamily="34" charset="0"/>
              </a:rPr>
              <a:t>25 juin 2024</a:t>
            </a:r>
          </a:p>
          <a:p>
            <a:pPr marL="449262" lvl="1" indent="0">
              <a:buNone/>
            </a:pPr>
            <a:endParaRPr lang="fr-FR" dirty="0">
              <a:latin typeface="+mj-lt"/>
              <a:ea typeface="Verdana" panose="020B0604030504040204" pitchFamily="34" charset="0"/>
            </a:endParaRPr>
          </a:p>
          <a:p>
            <a:r>
              <a:rPr lang="fr-FR" dirty="0">
                <a:latin typeface="+mj-lt"/>
                <a:ea typeface="Verdana" panose="020B0604030504040204" pitchFamily="34" charset="0"/>
              </a:rPr>
              <a:t>7.4 Prix de thèse</a:t>
            </a:r>
          </a:p>
          <a:p>
            <a:pPr lvl="1"/>
            <a:r>
              <a:rPr lang="fr-FR" dirty="0">
                <a:latin typeface="+mj-lt"/>
                <a:ea typeface="Verdana" panose="020B0604030504040204" pitchFamily="34" charset="0"/>
              </a:rPr>
              <a:t>14 dossiers reçus sur 63 soutenances</a:t>
            </a:r>
          </a:p>
          <a:p>
            <a:pPr lvl="1"/>
            <a:r>
              <a:rPr lang="fr-FR" dirty="0">
                <a:latin typeface="+mj-lt"/>
                <a:ea typeface="Verdana" panose="020B0604030504040204" pitchFamily="34" charset="0"/>
              </a:rPr>
              <a:t>4 dossiers sélectionnés par le bureau (CBS, SHS, PEM et Interdisciplinaire, pas d’innovation cette année)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95BB8-4F44-4976-8317-0CD7BB2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583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8. Divers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8.1 Abandons de thèse – analyse d’IMEP2 </a:t>
            </a:r>
          </a:p>
          <a:p>
            <a:pPr marL="449262" lvl="1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92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1. Validation du CR du 21 novembre 2023</a:t>
            </a:r>
          </a:p>
          <a:p>
            <a:r>
              <a:rPr lang="fr-FR" dirty="0"/>
              <a:t>2. Nouveaux Membres du conseil et comité HDR (et vote)</a:t>
            </a:r>
          </a:p>
          <a:p>
            <a:r>
              <a:rPr lang="fr-FR" dirty="0"/>
              <a:t>3. Études doctorales</a:t>
            </a:r>
          </a:p>
          <a:p>
            <a:pPr lvl="1"/>
            <a:r>
              <a:rPr lang="fr-FR" dirty="0"/>
              <a:t>3.1 </a:t>
            </a:r>
            <a:r>
              <a:rPr lang="fr-FR" dirty="0" err="1"/>
              <a:t>CSIs</a:t>
            </a:r>
            <a:r>
              <a:rPr lang="fr-FR" dirty="0"/>
              <a:t> défavorable et le retour concerté</a:t>
            </a:r>
          </a:p>
          <a:p>
            <a:pPr lvl="1"/>
            <a:r>
              <a:rPr lang="fr-FR" dirty="0"/>
              <a:t>3.2 Encadrants de thèse avec ERC (ou similaire)</a:t>
            </a:r>
          </a:p>
          <a:p>
            <a:r>
              <a:rPr lang="fr-FR" dirty="0"/>
              <a:t>4. Institutionnel</a:t>
            </a:r>
          </a:p>
          <a:p>
            <a:pPr lvl="1"/>
            <a:r>
              <a:rPr lang="fr-FR" dirty="0"/>
              <a:t>4.1 Bourses attribués à l’UGA et l’ED ISCE</a:t>
            </a:r>
          </a:p>
          <a:p>
            <a:pPr lvl="1"/>
            <a:r>
              <a:rPr lang="fr-FR" dirty="0"/>
              <a:t>4.2 USMB</a:t>
            </a:r>
          </a:p>
          <a:p>
            <a:r>
              <a:rPr lang="fr-FR" dirty="0"/>
              <a:t>5. Concours et Contrats Doctoraux</a:t>
            </a:r>
          </a:p>
          <a:p>
            <a:pPr lvl="1"/>
            <a:r>
              <a:rPr lang="fr-FR" dirty="0"/>
              <a:t>5.1 Jury</a:t>
            </a:r>
          </a:p>
          <a:p>
            <a:pPr lvl="1"/>
            <a:r>
              <a:rPr lang="fr-FR" dirty="0"/>
              <a:t>5.2 Grille d’évaluation (auditions)</a:t>
            </a:r>
          </a:p>
          <a:p>
            <a:pPr lvl="1"/>
            <a:r>
              <a:rPr lang="fr-FR" dirty="0"/>
              <a:t>5.3 Affichage obligatoire sur ADUM des projets</a:t>
            </a:r>
          </a:p>
          <a:p>
            <a:pPr lvl="1"/>
            <a:r>
              <a:rPr lang="fr-FR" dirty="0"/>
              <a:t>5.4 Obligation de prend le contrat ED si proposé </a:t>
            </a:r>
          </a:p>
          <a:p>
            <a:pPr lvl="1"/>
            <a:r>
              <a:rPr lang="fr-FR" dirty="0"/>
              <a:t>5.4 Bourses FRM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8584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39" y="131623"/>
            <a:ext cx="8328723" cy="6246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94" y="213023"/>
            <a:ext cx="8509613" cy="6382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60" y="231112"/>
            <a:ext cx="8321373" cy="6241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4" y="240156"/>
            <a:ext cx="8346812" cy="6260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62447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1" y="2258870"/>
            <a:ext cx="8572560" cy="3240360"/>
          </a:xfrm>
        </p:spPr>
        <p:txBody>
          <a:bodyPr>
            <a:normAutofit/>
          </a:bodyPr>
          <a:lstStyle/>
          <a:p>
            <a:r>
              <a:rPr lang="fr-FR" dirty="0">
                <a:latin typeface="+mj-lt"/>
                <a:ea typeface="Verdana" panose="020B0604030504040204" pitchFamily="34" charset="0"/>
              </a:rPr>
              <a:t>Merci de votre attention !</a:t>
            </a:r>
          </a:p>
          <a:p>
            <a:pPr marL="0" indent="0">
              <a:buNone/>
            </a:pPr>
            <a:endParaRPr lang="fr-FR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95BB8-4F44-4976-8317-0CD7BB2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17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6. Formation / Poursuite de carrière</a:t>
            </a:r>
          </a:p>
          <a:p>
            <a:pPr lvl="1"/>
            <a:r>
              <a:rPr lang="fr-FR" dirty="0"/>
              <a:t>6.1 Formation des encadrants et l’HDR (discussion)</a:t>
            </a:r>
          </a:p>
          <a:p>
            <a:pPr lvl="1"/>
            <a:r>
              <a:rPr lang="fr-FR" dirty="0"/>
              <a:t>6.2 Analyse des formations suivi par nos doctorants</a:t>
            </a:r>
          </a:p>
          <a:p>
            <a:r>
              <a:rPr lang="fr-FR" dirty="0"/>
              <a:t>7. Les évènements</a:t>
            </a:r>
          </a:p>
          <a:p>
            <a:pPr lvl="1"/>
            <a:r>
              <a:rPr lang="fr-FR" dirty="0"/>
              <a:t>7.1 MT180s</a:t>
            </a:r>
          </a:p>
          <a:p>
            <a:pPr lvl="1"/>
            <a:r>
              <a:rPr lang="fr-FR" dirty="0"/>
              <a:t>7.2 Journée Scientifique </a:t>
            </a:r>
          </a:p>
          <a:p>
            <a:pPr lvl="1"/>
            <a:r>
              <a:rPr lang="fr-FR" dirty="0"/>
              <a:t>7.3 Cérémonie des docteurs</a:t>
            </a:r>
          </a:p>
          <a:p>
            <a:pPr lvl="1"/>
            <a:r>
              <a:rPr lang="fr-FR" dirty="0"/>
              <a:t>7.4 Prix de thèse</a:t>
            </a:r>
          </a:p>
          <a:p>
            <a:r>
              <a:rPr lang="fr-FR" dirty="0"/>
              <a:t>8. Divers </a:t>
            </a:r>
          </a:p>
          <a:p>
            <a:pPr lvl="1"/>
            <a:r>
              <a:rPr lang="fr-FR" dirty="0"/>
              <a:t>8.1 Abandons de thèse - analyse d’I-MEP2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44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824306"/>
            <a:ext cx="8336730" cy="894504"/>
          </a:xfrm>
        </p:spPr>
        <p:txBody>
          <a:bodyPr/>
          <a:lstStyle/>
          <a:p>
            <a:r>
              <a:rPr lang="fr-FR" dirty="0"/>
              <a:t>1. Validation du CR du 21 novembre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1" y="2258870"/>
            <a:ext cx="8572560" cy="3240360"/>
          </a:xfrm>
        </p:spPr>
        <p:txBody>
          <a:bodyPr>
            <a:normAutofit/>
          </a:bodyPr>
          <a:lstStyle/>
          <a:p>
            <a:r>
              <a:rPr lang="fr-FR" dirty="0">
                <a:latin typeface="+mj-lt"/>
                <a:ea typeface="Verdana" panose="020B0604030504040204" pitchFamily="34" charset="0"/>
              </a:rPr>
              <a:t>Vote </a:t>
            </a:r>
          </a:p>
          <a:p>
            <a:endParaRPr lang="fr-FR" dirty="0">
              <a:latin typeface="+mj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95BB8-4F44-4976-8317-0CD7BB2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E3D1371-BF02-458C-8DF9-56AB2DDFC15D}"/>
              </a:ext>
            </a:extLst>
          </p:cNvPr>
          <p:cNvGraphicFramePr>
            <a:graphicFrameLocks noGrp="1"/>
          </p:cNvGraphicFramePr>
          <p:nvPr/>
        </p:nvGraphicFramePr>
        <p:xfrm>
          <a:off x="836582" y="3248980"/>
          <a:ext cx="70657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447">
                  <a:extLst>
                    <a:ext uri="{9D8B030D-6E8A-4147-A177-3AD203B41FA5}">
                      <a16:colId xmlns:a16="http://schemas.microsoft.com/office/drawing/2014/main" val="189757738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3053026206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548914471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2284835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POUR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CONTRE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ABSTENTION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12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Dans la 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1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En </a:t>
                      </a:r>
                      <a:r>
                        <a:rPr lang="fr-FR" dirty="0" err="1">
                          <a:solidFill>
                            <a:srgbClr val="242D45"/>
                          </a:solidFill>
                        </a:rPr>
                        <a:t>visio</a:t>
                      </a:r>
                      <a:endParaRPr lang="fr-FR" dirty="0">
                        <a:solidFill>
                          <a:srgbClr val="242D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2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Procuration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20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3928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342" y="692220"/>
            <a:ext cx="8336730" cy="894504"/>
          </a:xfrm>
        </p:spPr>
        <p:txBody>
          <a:bodyPr/>
          <a:lstStyle/>
          <a:p>
            <a:r>
              <a:rPr lang="fr-FR" dirty="0"/>
              <a:t>2. Nouveaux Membres du conseil et comité HDR (et vote)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350" y="1808455"/>
            <a:ext cx="8572560" cy="4365485"/>
          </a:xfrm>
        </p:spPr>
        <p:txBody>
          <a:bodyPr>
            <a:normAutofit/>
          </a:bodyPr>
          <a:lstStyle/>
          <a:p>
            <a:r>
              <a:rPr lang="fr-FR" sz="2000" dirty="0"/>
              <a:t>Nouveaux membres du conseil (vote) :</a:t>
            </a:r>
          </a:p>
          <a:p>
            <a:pPr lvl="1"/>
            <a:r>
              <a:rPr lang="fr-FR" dirty="0"/>
              <a:t>Maëva GARNIER</a:t>
            </a:r>
            <a:endParaRPr lang="fr-FR" dirty="0">
              <a:latin typeface="+mj-lt"/>
              <a:ea typeface="Verdana" panose="020B0604030504040204" pitchFamily="34" charset="0"/>
            </a:endParaRPr>
          </a:p>
          <a:p>
            <a:pPr lvl="2"/>
            <a:r>
              <a:rPr lang="fr-FR" dirty="0"/>
              <a:t>CR CNRS HDR, section 34 "Sciences du langage",, affiliée au Département Parole et Cognition du GIPSA-</a:t>
            </a:r>
            <a:r>
              <a:rPr lang="fr-FR" dirty="0" err="1"/>
              <a:t>lab</a:t>
            </a:r>
            <a:r>
              <a:rPr lang="fr-FR" dirty="0"/>
              <a:t> (Grenoble, France)</a:t>
            </a:r>
            <a:endParaRPr lang="fr-FR" dirty="0">
              <a:latin typeface="+mj-lt"/>
              <a:ea typeface="Verdana" panose="020B0604030504040204" pitchFamily="34" charset="0"/>
            </a:endParaRPr>
          </a:p>
          <a:p>
            <a:pPr lvl="1"/>
            <a:endParaRPr lang="fr-FR" sz="1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95BB8-4F44-4976-8317-0CD7BB2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D2C324E-151F-4326-87C3-19515B60C6EC}"/>
              </a:ext>
            </a:extLst>
          </p:cNvPr>
          <p:cNvGraphicFramePr>
            <a:graphicFrameLocks noGrp="1"/>
          </p:cNvGraphicFramePr>
          <p:nvPr/>
        </p:nvGraphicFramePr>
        <p:xfrm>
          <a:off x="881590" y="4912311"/>
          <a:ext cx="70657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447">
                  <a:extLst>
                    <a:ext uri="{9D8B030D-6E8A-4147-A177-3AD203B41FA5}">
                      <a16:colId xmlns:a16="http://schemas.microsoft.com/office/drawing/2014/main" val="2867299182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857119880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1081027313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3623473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POUR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CONTRE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ABSTENTION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6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Dans la 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30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En </a:t>
                      </a:r>
                      <a:r>
                        <a:rPr lang="fr-FR" dirty="0" err="1">
                          <a:solidFill>
                            <a:srgbClr val="242D45"/>
                          </a:solidFill>
                        </a:rPr>
                        <a:t>visio</a:t>
                      </a:r>
                      <a:endParaRPr lang="fr-FR" dirty="0">
                        <a:solidFill>
                          <a:srgbClr val="242D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3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Procuration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7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5360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0342" y="692220"/>
            <a:ext cx="8336730" cy="894504"/>
          </a:xfrm>
        </p:spPr>
        <p:txBody>
          <a:bodyPr/>
          <a:lstStyle/>
          <a:p>
            <a:r>
              <a:rPr lang="fr-FR" dirty="0"/>
              <a:t>2. Nouveaux Membres du conseil et comité HDR (et vote)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350" y="1808455"/>
            <a:ext cx="8572560" cy="4365485"/>
          </a:xfrm>
        </p:spPr>
        <p:txBody>
          <a:bodyPr>
            <a:normAutofit/>
          </a:bodyPr>
          <a:lstStyle/>
          <a:p>
            <a:r>
              <a:rPr lang="fr-FR" sz="2000" dirty="0"/>
              <a:t>Nouveaux membres du comité HDR (vote) :</a:t>
            </a:r>
          </a:p>
          <a:p>
            <a:pPr lvl="1"/>
            <a:r>
              <a:rPr lang="fr-FR" dirty="0"/>
              <a:t>Marco CONGEDO</a:t>
            </a:r>
            <a:endParaRPr lang="fr-FR" dirty="0">
              <a:latin typeface="+mj-lt"/>
              <a:ea typeface="Verdana" panose="020B0604030504040204" pitchFamily="34" charset="0"/>
            </a:endParaRPr>
          </a:p>
          <a:p>
            <a:pPr lvl="2"/>
            <a:r>
              <a:rPr lang="fr-FR" dirty="0"/>
              <a:t>DR CNRS, GIPSA-</a:t>
            </a:r>
            <a:r>
              <a:rPr lang="fr-FR" dirty="0" err="1"/>
              <a:t>Lab</a:t>
            </a:r>
            <a:r>
              <a:rPr lang="fr-FR" dirty="0"/>
              <a:t>, spécialité BIS, section CNRS : 07 - Sciences de l'information : signaux, images, langues, automatique, robotique, interactions, systèmes intégrés matériel-logiciel</a:t>
            </a:r>
          </a:p>
          <a:p>
            <a:pPr lvl="2"/>
            <a:endParaRPr lang="fr-FR" dirty="0">
              <a:latin typeface="+mj-lt"/>
              <a:ea typeface="Verdana" panose="020B0604030504040204" pitchFamily="34" charset="0"/>
            </a:endParaRPr>
          </a:p>
          <a:p>
            <a:pPr lvl="1"/>
            <a:r>
              <a:rPr lang="fr-FR" dirty="0"/>
              <a:t>Gaëlle OFFRANC-PIRET</a:t>
            </a:r>
          </a:p>
          <a:p>
            <a:pPr lvl="2"/>
            <a:r>
              <a:rPr lang="fr-FR" dirty="0"/>
              <a:t>CR INSERM, HDR, </a:t>
            </a:r>
            <a:r>
              <a:rPr lang="fr-FR" dirty="0" err="1"/>
              <a:t>Clinatec</a:t>
            </a:r>
            <a:r>
              <a:rPr lang="fr-FR" dirty="0"/>
              <a:t>, spécialité BIS, CSS7 - Technologies pour la Santé</a:t>
            </a:r>
          </a:p>
          <a:p>
            <a:pPr marL="914400" lvl="2" indent="0">
              <a:buNone/>
            </a:pPr>
            <a:endParaRPr lang="fr-FR" dirty="0">
              <a:latin typeface="+mj-lt"/>
              <a:ea typeface="Verdana" panose="020B0604030504040204" pitchFamily="34" charset="0"/>
            </a:endParaRPr>
          </a:p>
          <a:p>
            <a:pPr lvl="1"/>
            <a:endParaRPr lang="fr-FR" sz="1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95BB8-4F44-4976-8317-0CD7BB2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D2C324E-151F-4326-87C3-19515B60C6EC}"/>
              </a:ext>
            </a:extLst>
          </p:cNvPr>
          <p:cNvGraphicFramePr>
            <a:graphicFrameLocks noGrp="1"/>
          </p:cNvGraphicFramePr>
          <p:nvPr/>
        </p:nvGraphicFramePr>
        <p:xfrm>
          <a:off x="881590" y="4912311"/>
          <a:ext cx="70657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447">
                  <a:extLst>
                    <a:ext uri="{9D8B030D-6E8A-4147-A177-3AD203B41FA5}">
                      <a16:colId xmlns:a16="http://schemas.microsoft.com/office/drawing/2014/main" val="2867299182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857119880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1081027313"/>
                    </a:ext>
                  </a:extLst>
                </a:gridCol>
                <a:gridCol w="1766447">
                  <a:extLst>
                    <a:ext uri="{9D8B030D-6E8A-4147-A177-3AD203B41FA5}">
                      <a16:colId xmlns:a16="http://schemas.microsoft.com/office/drawing/2014/main" val="3623473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POUR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CONTRE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ABSTENTION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66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Dans la salle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304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En </a:t>
                      </a:r>
                      <a:r>
                        <a:rPr lang="fr-FR" dirty="0" err="1">
                          <a:solidFill>
                            <a:srgbClr val="242D45"/>
                          </a:solidFill>
                        </a:rPr>
                        <a:t>visio</a:t>
                      </a:r>
                      <a:endParaRPr lang="fr-FR" dirty="0">
                        <a:solidFill>
                          <a:srgbClr val="242D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3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242D45"/>
                          </a:solidFill>
                        </a:rPr>
                        <a:t>Procuration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7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728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683695"/>
            <a:ext cx="8336730" cy="894504"/>
          </a:xfrm>
        </p:spPr>
        <p:txBody>
          <a:bodyPr/>
          <a:lstStyle/>
          <a:p>
            <a:r>
              <a:rPr lang="fr-FR" dirty="0"/>
              <a:t>2. Nouveaux Membres du conseil et comité HDR (et vote)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3796" y="1763815"/>
            <a:ext cx="8572560" cy="4545505"/>
          </a:xfrm>
        </p:spPr>
        <p:txBody>
          <a:bodyPr>
            <a:normAutofit/>
          </a:bodyPr>
          <a:lstStyle/>
          <a:p>
            <a:r>
              <a:rPr lang="fr-FR" sz="2000" dirty="0"/>
              <a:t>Nouveaux HDR - Soutenance en 23-24 </a:t>
            </a:r>
            <a:r>
              <a:rPr lang="fr-FR" sz="1800" dirty="0"/>
              <a:t>:</a:t>
            </a:r>
            <a:endParaRPr lang="fr-FR" sz="1800" dirty="0">
              <a:ea typeface="Verdana" panose="020B0604030504040204" pitchFamily="34" charset="0"/>
            </a:endParaRPr>
          </a:p>
          <a:p>
            <a:pPr lvl="1"/>
            <a:r>
              <a:rPr lang="fr-FR" dirty="0"/>
              <a:t>Mathilde FORT</a:t>
            </a:r>
          </a:p>
          <a:p>
            <a:pPr lvl="2"/>
            <a:r>
              <a:rPr lang="fr-FR" dirty="0"/>
              <a:t>MCU Lyon 1, LPNC, spécialité PCN</a:t>
            </a:r>
          </a:p>
          <a:p>
            <a:pPr lvl="1"/>
            <a:r>
              <a:rPr lang="fr-FR" dirty="0"/>
              <a:t>Maëva GARNIER</a:t>
            </a:r>
          </a:p>
          <a:p>
            <a:pPr lvl="2"/>
            <a:r>
              <a:rPr lang="fr-FR" dirty="0"/>
              <a:t>CR CNRS, GIPSA-</a:t>
            </a:r>
            <a:r>
              <a:rPr lang="fr-FR" dirty="0" err="1"/>
              <a:t>Lab</a:t>
            </a:r>
            <a:r>
              <a:rPr lang="fr-FR" dirty="0"/>
              <a:t>, spécialité MCA</a:t>
            </a:r>
          </a:p>
          <a:p>
            <a:pPr lvl="1"/>
            <a:r>
              <a:rPr lang="fr-FR" dirty="0"/>
              <a:t>Elisa MIGLIORINI</a:t>
            </a:r>
          </a:p>
          <a:p>
            <a:pPr lvl="2"/>
            <a:r>
              <a:rPr lang="fr-FR" dirty="0"/>
              <a:t>CR CNRS, </a:t>
            </a:r>
            <a:r>
              <a:rPr lang="fr-FR" dirty="0" err="1"/>
              <a:t>BioSanté</a:t>
            </a:r>
            <a:r>
              <a:rPr lang="fr-FR" dirty="0"/>
              <a:t>, spécialité BIS</a:t>
            </a:r>
          </a:p>
          <a:p>
            <a:pPr lvl="1"/>
            <a:r>
              <a:rPr lang="fr-FR" dirty="0"/>
              <a:t>Claire PHILIPPAT</a:t>
            </a:r>
          </a:p>
          <a:p>
            <a:pPr lvl="2"/>
            <a:r>
              <a:rPr lang="fr-FR" dirty="0"/>
              <a:t>CR INSERM, IAB, spécialité MBS</a:t>
            </a:r>
          </a:p>
          <a:p>
            <a:pPr lvl="1"/>
            <a:r>
              <a:rPr lang="fr-FR" dirty="0"/>
              <a:t>Abdelkader ZEBDA</a:t>
            </a:r>
          </a:p>
          <a:p>
            <a:pPr lvl="2"/>
            <a:r>
              <a:rPr lang="fr-FR" dirty="0"/>
              <a:t>CR INSERM, TIMC, spécialité BIS</a:t>
            </a:r>
          </a:p>
          <a:p>
            <a:pPr marL="0" indent="0">
              <a:buNone/>
            </a:pPr>
            <a:endParaRPr lang="fr-FR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95BB8-4F44-4976-8317-0CD7BB2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89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Etudes Doctorales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3.1 Retour concerté et </a:t>
            </a:r>
            <a:r>
              <a:rPr lang="fr-FR" dirty="0" err="1"/>
              <a:t>CSIs</a:t>
            </a:r>
            <a:r>
              <a:rPr lang="fr-FR" dirty="0"/>
              <a:t> défavorables</a:t>
            </a:r>
          </a:p>
          <a:p>
            <a:pPr lvl="1"/>
            <a:endParaRPr lang="fr-FR" dirty="0"/>
          </a:p>
          <a:p>
            <a:r>
              <a:rPr lang="fr-FR" dirty="0"/>
              <a:t>3.2 Encadrants de thèse avec ERC ou similaire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76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Institutionnel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4.1 Bourses attribues a l’UGA et l’ED ISCE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4986E-5C08-4D9E-8335-740BF4FE5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" y="24816"/>
            <a:ext cx="579338" cy="5793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AED567-50FB-4D65-9A59-B276FCEE0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0" y="2222690"/>
            <a:ext cx="6345705" cy="44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151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dèle par défau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75BD25"/>
          </a:buClr>
          <a:buSzTx/>
          <a:buFont typeface="Arial" charset="0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noFill/>
        <a:ln w="12700">
          <a:solidFill>
            <a:srgbClr val="FF0000"/>
          </a:solidFill>
          <a:miter lim="800000"/>
          <a:headEnd/>
          <a:tailEnd type="arrow"/>
        </a:ln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kern="0" dirty="0" err="1" smtClean="0">
            <a:solidFill>
              <a:srgbClr val="242D45"/>
            </a:solidFill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18969</TotalTime>
  <Words>1001</Words>
  <Application>Microsoft Office PowerPoint</Application>
  <PresentationFormat>Affichage à l'écran (4:3)</PresentationFormat>
  <Paragraphs>311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Times</vt:lpstr>
      <vt:lpstr>Verdana</vt:lpstr>
      <vt:lpstr>Wingdings</vt:lpstr>
      <vt:lpstr>Modèle par défaut</vt:lpstr>
      <vt:lpstr>Présentation PowerPoint</vt:lpstr>
      <vt:lpstr>Ordre du jour</vt:lpstr>
      <vt:lpstr>Ordre du jour</vt:lpstr>
      <vt:lpstr>1. Validation du CR du 21 novembre 2023</vt:lpstr>
      <vt:lpstr>2. Nouveaux Membres du conseil et comité HDR (et vote)</vt:lpstr>
      <vt:lpstr>2. Nouveaux Membres du conseil et comité HDR (et vote)</vt:lpstr>
      <vt:lpstr>2. Nouveaux Membres du conseil et comité HDR (et vote)</vt:lpstr>
      <vt:lpstr>3. Etudes Doctorales</vt:lpstr>
      <vt:lpstr>4. Institutionnel</vt:lpstr>
      <vt:lpstr>4. Institutionnel</vt:lpstr>
      <vt:lpstr>4. Institutionnel</vt:lpstr>
      <vt:lpstr>5. Concours et Contrats Doctoraux</vt:lpstr>
      <vt:lpstr>6. Formation / Poursuite de carrière</vt:lpstr>
      <vt:lpstr>Validations hors catalogue réalisées par l’ED en 22-23 </vt:lpstr>
      <vt:lpstr>Les grandes thématiques des formations hors catalogue en 22-23</vt:lpstr>
      <vt:lpstr>Typologie des validations HF</vt:lpstr>
      <vt:lpstr>7. Les évènements</vt:lpstr>
      <vt:lpstr>7. Les évènements</vt:lpstr>
      <vt:lpstr>8. Divers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titre du projet présenté Précision éventuelle sur le titre</dc:title>
  <dc:creator>Utilisateur de Microsoft Office</dc:creator>
  <cp:lastModifiedBy>ORELIE GARZENA</cp:lastModifiedBy>
  <cp:revision>1112</cp:revision>
  <cp:lastPrinted>2018-02-02T10:03:29Z</cp:lastPrinted>
  <dcterms:created xsi:type="dcterms:W3CDTF">2015-11-24T09:57:20Z</dcterms:created>
  <dcterms:modified xsi:type="dcterms:W3CDTF">2024-03-28T12:40:47Z</dcterms:modified>
</cp:coreProperties>
</file>