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7"/>
  </p:notesMasterIdLst>
  <p:handoutMasterIdLst>
    <p:handoutMasterId r:id="rId28"/>
  </p:handoutMasterIdLst>
  <p:sldIdLst>
    <p:sldId id="1012" r:id="rId2"/>
    <p:sldId id="1013" r:id="rId3"/>
    <p:sldId id="1014" r:id="rId4"/>
    <p:sldId id="1015" r:id="rId5"/>
    <p:sldId id="454" r:id="rId6"/>
    <p:sldId id="450" r:id="rId7"/>
    <p:sldId id="457" r:id="rId8"/>
    <p:sldId id="1018" r:id="rId9"/>
    <p:sldId id="460" r:id="rId10"/>
    <p:sldId id="260" r:id="rId11"/>
    <p:sldId id="258" r:id="rId12"/>
    <p:sldId id="268" r:id="rId13"/>
    <p:sldId id="1025" r:id="rId14"/>
    <p:sldId id="1024" r:id="rId15"/>
    <p:sldId id="1026" r:id="rId16"/>
    <p:sldId id="1029" r:id="rId17"/>
    <p:sldId id="1022" r:id="rId18"/>
    <p:sldId id="1027" r:id="rId19"/>
    <p:sldId id="1028" r:id="rId20"/>
    <p:sldId id="461" r:id="rId21"/>
    <p:sldId id="469" r:id="rId22"/>
    <p:sldId id="1011" r:id="rId23"/>
    <p:sldId id="1019" r:id="rId24"/>
    <p:sldId id="1021" r:id="rId25"/>
    <p:sldId id="1020" r:id="rId26"/>
  </p:sldIdLst>
  <p:sldSz cx="9144000" cy="6858000" type="screen4x3"/>
  <p:notesSz cx="9926638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0000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0000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0000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0000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06436"/>
    <a:srgbClr val="242D45"/>
    <a:srgbClr val="666666"/>
    <a:srgbClr val="7189C5"/>
    <a:srgbClr val="6699FF"/>
    <a:srgbClr val="FF33CC"/>
    <a:srgbClr val="5A869F"/>
    <a:srgbClr val="FFFFFF"/>
    <a:srgbClr val="B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75636" autoAdjust="0"/>
  </p:normalViewPr>
  <p:slideViewPr>
    <p:cSldViewPr>
      <p:cViewPr varScale="1">
        <p:scale>
          <a:sx n="66" d="100"/>
          <a:sy n="66" d="100"/>
        </p:scale>
        <p:origin x="948" y="32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819"/>
    </p:cViewPr>
  </p:sorterViewPr>
  <p:notesViewPr>
    <p:cSldViewPr>
      <p:cViewPr varScale="1">
        <p:scale>
          <a:sx n="97" d="100"/>
          <a:sy n="97" d="100"/>
        </p:scale>
        <p:origin x="1981" y="35"/>
      </p:cViewPr>
      <p:guideLst>
        <p:guide orient="horz" pos="2142"/>
        <p:guide pos="3127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4618" cy="339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2" rIns="91322" bIns="45662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021" y="1"/>
            <a:ext cx="4304618" cy="339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2" rIns="91322" bIns="4566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8498"/>
            <a:ext cx="4304618" cy="339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2" rIns="91322" bIns="45662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021" y="6458498"/>
            <a:ext cx="4304618" cy="339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2" rIns="91322" bIns="4566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30D83F7B-049A-9940-8743-45F9D7CCFF4E}" type="slidenum">
              <a:rPr lang="en-US" altLang="fr-FR"/>
              <a:pPr/>
              <a:t>‹N°›</a:t>
            </a:fld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436895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4618" cy="339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2" rIns="91322" bIns="45662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021" y="1"/>
            <a:ext cx="4304618" cy="339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2" rIns="91322" bIns="4566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5488" y="509588"/>
            <a:ext cx="3398837" cy="2551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4499" y="3227619"/>
            <a:ext cx="7277642" cy="306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2" rIns="91322" bIns="45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8498"/>
            <a:ext cx="4304618" cy="339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2" rIns="91322" bIns="45662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021" y="6458498"/>
            <a:ext cx="4304618" cy="339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2" tIns="45662" rIns="91322" bIns="4566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E0DDA1EA-22B3-594F-8A54-41E9EED92CFA}" type="slidenum">
              <a:rPr lang="en-US" altLang="fr-FR"/>
              <a:pPr/>
              <a:t>‹N°›</a:t>
            </a:fld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1652388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65488" y="509588"/>
            <a:ext cx="3398837" cy="2551112"/>
          </a:xfrm>
          <a:ln/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fr-FR" alt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1pPr>
            <a:lvl2pPr marL="749042" indent="-288093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2pPr>
            <a:lvl3pPr marL="1152373" indent="-230475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3pPr>
            <a:lvl4pPr marL="1613322" indent="-230475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4pPr>
            <a:lvl5pPr marL="2074271" indent="-230475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5pPr>
            <a:lvl6pPr marL="2535220" indent="-2304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6pPr>
            <a:lvl7pPr marL="2996169" indent="-2304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7pPr>
            <a:lvl8pPr marL="3457118" indent="-2304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8pPr>
            <a:lvl9pPr marL="3918067" indent="-2304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F6B09645-3048-D54F-8241-74CB1020C659}" type="slidenum">
              <a:rPr lang="en-US" altLang="fr-FR" sz="1200" b="0">
                <a:solidFill>
                  <a:schemeClr val="tx1"/>
                </a:solidFill>
                <a:latin typeface="Times" charset="0"/>
              </a:rPr>
              <a:pPr/>
              <a:t>1</a:t>
            </a:fld>
            <a:endParaRPr lang="en-US" altLang="fr-FR" sz="1200" b="0">
              <a:solidFill>
                <a:schemeClr val="tx1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95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551" y="779301"/>
            <a:ext cx="8336730" cy="7144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D4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4" name="ZoneTexte 3"/>
          <p:cNvSpPr txBox="1">
            <a:spLocks noChangeArrowheads="1"/>
          </p:cNvSpPr>
          <p:nvPr userDrawn="1"/>
        </p:nvSpPr>
        <p:spPr bwMode="auto">
          <a:xfrm>
            <a:off x="8818270" y="6632575"/>
            <a:ext cx="32573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66E51AF5-2911-1549-991A-A2704613AF99}" type="slidenum">
              <a:rPr lang="fr-FR" altLang="fr-FR" sz="900" b="0">
                <a:solidFill>
                  <a:srgbClr val="7F7F7F"/>
                </a:solidFill>
              </a:rPr>
              <a:pPr algn="r" eaLnBrk="1" hangingPunct="1"/>
              <a:t>‹N°›</a:t>
            </a:fld>
            <a:endParaRPr lang="fr-FR" altLang="fr-FR" sz="900" b="0" dirty="0">
              <a:solidFill>
                <a:srgbClr val="7F7F7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1" y="1673805"/>
            <a:ext cx="8572560" cy="4958981"/>
          </a:xfrm>
        </p:spPr>
        <p:txBody>
          <a:bodyPr>
            <a:normAutofit/>
          </a:bodyPr>
          <a:lstStyle>
            <a:lvl1pPr marL="457200" indent="-457200">
              <a:spcBef>
                <a:spcPts val="12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>
                <a:solidFill>
                  <a:srgbClr val="242D45"/>
                </a:solidFill>
              </a:defRPr>
            </a:lvl1pPr>
            <a:lvl2pPr marL="717550" indent="-268288">
              <a:spcBef>
                <a:spcPts val="600"/>
              </a:spcBef>
              <a:spcAft>
                <a:spcPts val="300"/>
              </a:spcAft>
              <a:buClr>
                <a:schemeClr val="tx2">
                  <a:lumMod val="75000"/>
                </a:schemeClr>
              </a:buClr>
              <a:buSzPct val="75000"/>
              <a:defRPr>
                <a:solidFill>
                  <a:srgbClr val="E06436"/>
                </a:solidFill>
              </a:defRPr>
            </a:lvl2pPr>
            <a:lvl3pPr marL="1143000" indent="-228600">
              <a:buFont typeface="Wingdings" pitchFamily="2" charset="2"/>
              <a:buChar char="§"/>
              <a:defRPr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b="0">
                <a:solidFill>
                  <a:srgbClr val="242D45"/>
                </a:solidFill>
              </a:defRPr>
            </a:lvl4pPr>
            <a:lvl5pPr>
              <a:defRPr b="0">
                <a:solidFill>
                  <a:srgbClr val="242D4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877148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 userDrawn="1"/>
        </p:nvSpPr>
        <p:spPr bwMode="auto">
          <a:xfrm>
            <a:off x="8786930" y="6632575"/>
            <a:ext cx="35707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9DD96B1F-30BE-3E4E-8D58-6803AF54EA56}" type="slidenum">
              <a:rPr lang="fr-FR" altLang="fr-FR" sz="1100">
                <a:solidFill>
                  <a:srgbClr val="7F7F7F"/>
                </a:solidFill>
              </a:rPr>
              <a:pPr algn="r" eaLnBrk="1" hangingPunct="1"/>
              <a:t>‹N°›</a:t>
            </a:fld>
            <a:endParaRPr lang="fr-FR" altLang="fr-FR" sz="1100" dirty="0">
              <a:solidFill>
                <a:srgbClr val="7F7F7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5" y="4406903"/>
            <a:ext cx="7772401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>
                <a:solidFill>
                  <a:srgbClr val="242D4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2906715"/>
            <a:ext cx="7772401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rgbClr val="E06436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265125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ste un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>
            <a:spLocks noChangeArrowheads="1"/>
          </p:cNvSpPr>
          <p:nvPr userDrawn="1"/>
        </p:nvSpPr>
        <p:spPr bwMode="auto">
          <a:xfrm>
            <a:off x="8786930" y="6632575"/>
            <a:ext cx="35707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C103F9E7-595B-554D-984B-A04AFDB578F7}" type="slidenum">
              <a:rPr lang="fr-FR" altLang="fr-FR" sz="1100">
                <a:solidFill>
                  <a:srgbClr val="7F7F7F"/>
                </a:solidFill>
              </a:rPr>
              <a:pPr algn="r" eaLnBrk="1" hangingPunct="1"/>
              <a:t>‹N°›</a:t>
            </a:fld>
            <a:endParaRPr lang="fr-FR" altLang="fr-FR" sz="1100" dirty="0">
              <a:solidFill>
                <a:srgbClr val="7F7F7F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52452" y="863715"/>
            <a:ext cx="8565054" cy="6300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D4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181053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>
            <a:spLocks noChangeArrowheads="1"/>
          </p:cNvSpPr>
          <p:nvPr userDrawn="1"/>
        </p:nvSpPr>
        <p:spPr bwMode="auto">
          <a:xfrm>
            <a:off x="8786930" y="6632575"/>
            <a:ext cx="35707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358649F3-D7C6-CB4C-B471-3A4F922AD36F}" type="slidenum">
              <a:rPr lang="fr-FR" altLang="fr-FR" sz="1100">
                <a:solidFill>
                  <a:srgbClr val="7F7F7F"/>
                </a:solidFill>
              </a:rPr>
              <a:pPr algn="r" eaLnBrk="1" hangingPunct="1"/>
              <a:t>‹N°›</a:t>
            </a:fld>
            <a:endParaRPr lang="fr-FR" altLang="fr-FR" sz="1100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60887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 userDrawn="1"/>
        </p:nvSpPr>
        <p:spPr bwMode="auto">
          <a:xfrm>
            <a:off x="8786930" y="6632575"/>
            <a:ext cx="35707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1" hangingPunct="1"/>
            <a:fld id="{53A1E53B-9796-F043-9D9F-2FC236C55B2B}" type="slidenum">
              <a:rPr lang="fr-FR" altLang="fr-FR" sz="1100">
                <a:solidFill>
                  <a:srgbClr val="7F7F7F"/>
                </a:solidFill>
              </a:rPr>
              <a:pPr algn="r" eaLnBrk="1" hangingPunct="1"/>
              <a:t>‹N°›</a:t>
            </a:fld>
            <a:endParaRPr lang="fr-FR" altLang="fr-FR" sz="1100" dirty="0">
              <a:solidFill>
                <a:srgbClr val="7F7F7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28799"/>
            <a:ext cx="3008312" cy="1162050"/>
          </a:xfrm>
          <a:prstGeom prst="rect">
            <a:avLst/>
          </a:prstGeom>
        </p:spPr>
        <p:txBody>
          <a:bodyPr/>
          <a:lstStyle>
            <a:lvl1pPr algn="l">
              <a:defRPr sz="2000" b="1">
                <a:solidFill>
                  <a:srgbClr val="242D4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2" y="1628799"/>
            <a:ext cx="5111750" cy="5003975"/>
          </a:xfrm>
        </p:spPr>
        <p:txBody>
          <a:bodyPr/>
          <a:lstStyle>
            <a:lvl1pPr>
              <a:defRPr sz="3200">
                <a:solidFill>
                  <a:srgbClr val="242D45"/>
                </a:solidFill>
              </a:defRPr>
            </a:lvl1pPr>
            <a:lvl2pPr>
              <a:defRPr sz="2800">
                <a:solidFill>
                  <a:srgbClr val="E06436"/>
                </a:solidFill>
              </a:defRPr>
            </a:lvl2pPr>
            <a:lvl3pP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2000" b="0"/>
            </a:lvl4pPr>
            <a:lvl5pPr>
              <a:defRPr sz="2000" b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843934"/>
            <a:ext cx="3008312" cy="378864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843277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8777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>
                <a:solidFill>
                  <a:srgbClr val="242D4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73805"/>
            <a:ext cx="5486400" cy="364094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95450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936623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76" y="285750"/>
            <a:ext cx="8591549" cy="8572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242D45"/>
                </a:solidFill>
              </a:defRPr>
            </a:lvl1pPr>
            <a:lvl2pPr>
              <a:defRPr>
                <a:solidFill>
                  <a:srgbClr val="E06436"/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010183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3066" y="1178749"/>
            <a:ext cx="2147887" cy="544560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242D4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9401" y="1178749"/>
            <a:ext cx="6291263" cy="5445605"/>
          </a:xfrm>
        </p:spPr>
        <p:txBody>
          <a:bodyPr vert="eaVert"/>
          <a:lstStyle>
            <a:lvl1pPr>
              <a:defRPr>
                <a:solidFill>
                  <a:srgbClr val="242D45"/>
                </a:solidFill>
              </a:defRPr>
            </a:lvl1pPr>
            <a:lvl2pPr>
              <a:defRPr>
                <a:solidFill>
                  <a:srgbClr val="E06436"/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56823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5825513"/>
            <a:ext cx="9144000" cy="1033450"/>
          </a:xfrm>
          <a:prstGeom prst="rect">
            <a:avLst/>
          </a:prstGeom>
          <a:solidFill>
            <a:schemeClr val="bg1">
              <a:lumMod val="85000"/>
              <a:alpha val="47059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5BD25"/>
              </a:buClr>
              <a:buSzTx/>
              <a:buFont typeface="Arial" charset="0"/>
              <a:buNone/>
              <a:tabLst/>
            </a:pPr>
            <a:endParaRPr kumimoji="0" lang="fr-FR" sz="2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4" name="Rectangle 16"/>
          <p:cNvSpPr>
            <a:spLocks noChangeArrowheads="1"/>
          </p:cNvSpPr>
          <p:nvPr userDrawn="1"/>
        </p:nvSpPr>
        <p:spPr bwMode="auto">
          <a:xfrm>
            <a:off x="-725488" y="5588010"/>
            <a:ext cx="262572" cy="3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  <a:defRPr/>
            </a:pPr>
            <a:endParaRPr lang="fr-FR" altLang="fr-FR" sz="1800" b="0" dirty="0">
              <a:solidFill>
                <a:schemeClr val="tx1"/>
              </a:solidFill>
              <a:ea typeface="+mn-ea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66555" y="5216967"/>
            <a:ext cx="8464550" cy="524081"/>
          </a:xfrm>
        </p:spPr>
        <p:txBody>
          <a:bodyPr lIns="91440" tIns="45720" rIns="91440" bIns="45720"/>
          <a:lstStyle>
            <a:lvl1pPr marL="0" indent="0" algn="r">
              <a:buFont typeface="Arial" charset="0"/>
              <a:buNone/>
              <a:defRPr sz="2400">
                <a:solidFill>
                  <a:srgbClr val="242D45"/>
                </a:solidFill>
              </a:defRPr>
            </a:lvl1pPr>
          </a:lstStyle>
          <a:p>
            <a:r>
              <a:rPr lang="en-US" dirty="0" err="1"/>
              <a:t>Cliquez</a:t>
            </a:r>
            <a:r>
              <a:rPr lang="en-US" dirty="0"/>
              <a:t> pour modifier le </a:t>
            </a:r>
            <a:r>
              <a:rPr lang="en-US" dirty="0" err="1"/>
              <a:t>titre</a:t>
            </a:r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>
          <a:xfrm>
            <a:off x="276225" y="1551219"/>
            <a:ext cx="8591549" cy="622970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E06436"/>
                </a:solidFill>
              </a:defRPr>
            </a:lvl1pPr>
          </a:lstStyle>
          <a:p>
            <a:r>
              <a:rPr lang="fr-FR" dirty="0"/>
              <a:t>Collège doctoral</a:t>
            </a: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76" y="123666"/>
            <a:ext cx="2344105" cy="157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806725"/>
      </p:ext>
    </p:extLst>
  </p:cSld>
  <p:clrMapOvr>
    <a:masterClrMapping/>
  </p:clrMapOvr>
  <p:transition>
    <p:fade/>
  </p:transition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8652" y="1808831"/>
            <a:ext cx="8270875" cy="4823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dirty="0" err="1"/>
              <a:t>Cliquez</a:t>
            </a:r>
            <a:r>
              <a:rPr lang="en-US" altLang="fr-FR" dirty="0"/>
              <a:t> pour modifier les styles du </a:t>
            </a:r>
            <a:r>
              <a:rPr lang="en-US" altLang="fr-FR" dirty="0" err="1"/>
              <a:t>texte</a:t>
            </a:r>
            <a:r>
              <a:rPr lang="en-US" altLang="fr-FR" dirty="0"/>
              <a:t> du masque</a:t>
            </a:r>
          </a:p>
          <a:p>
            <a:pPr lvl="1"/>
            <a:r>
              <a:rPr lang="en-US" altLang="fr-FR" dirty="0" err="1"/>
              <a:t>Deuxième</a:t>
            </a:r>
            <a:r>
              <a:rPr lang="en-US" altLang="fr-FR" dirty="0"/>
              <a:t> </a:t>
            </a:r>
            <a:r>
              <a:rPr lang="en-US" altLang="fr-FR" dirty="0" err="1"/>
              <a:t>niveau</a:t>
            </a:r>
            <a:endParaRPr lang="en-US" altLang="fr-FR" dirty="0"/>
          </a:p>
          <a:p>
            <a:pPr lvl="2"/>
            <a:r>
              <a:rPr lang="en-US" altLang="fr-FR" dirty="0" err="1"/>
              <a:t>Troisième</a:t>
            </a:r>
            <a:r>
              <a:rPr lang="en-US" altLang="fr-FR" dirty="0"/>
              <a:t> </a:t>
            </a:r>
            <a:r>
              <a:rPr lang="en-US" altLang="fr-FR" dirty="0" err="1"/>
              <a:t>niveau</a:t>
            </a:r>
            <a:endParaRPr lang="en-US" altLang="fr-FR" dirty="0"/>
          </a:p>
          <a:p>
            <a:pPr lvl="3"/>
            <a:r>
              <a:rPr lang="en-US" altLang="fr-FR" dirty="0" err="1"/>
              <a:t>Quatrième</a:t>
            </a:r>
            <a:r>
              <a:rPr lang="en-US" altLang="fr-FR" dirty="0"/>
              <a:t> </a:t>
            </a:r>
            <a:r>
              <a:rPr lang="en-US" altLang="fr-FR" dirty="0" err="1"/>
              <a:t>niveau</a:t>
            </a:r>
            <a:endParaRPr lang="en-US" altLang="fr-FR" dirty="0"/>
          </a:p>
          <a:p>
            <a:pPr lvl="4"/>
            <a:r>
              <a:rPr lang="en-US" altLang="fr-FR" dirty="0" err="1"/>
              <a:t>Cinquième</a:t>
            </a:r>
            <a:r>
              <a:rPr lang="en-US" altLang="fr-FR" dirty="0"/>
              <a:t> </a:t>
            </a:r>
            <a:r>
              <a:rPr lang="en-US" altLang="fr-FR" dirty="0" err="1"/>
              <a:t>niveau</a:t>
            </a:r>
            <a:endParaRPr lang="en-US" altLang="fr-FR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-5227" y="648486"/>
            <a:ext cx="9149228" cy="910150"/>
          </a:xfrm>
          <a:prstGeom prst="rect">
            <a:avLst/>
          </a:prstGeom>
          <a:solidFill>
            <a:schemeClr val="bg1">
              <a:lumMod val="85000"/>
              <a:alpha val="59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5BD25"/>
              </a:buClr>
              <a:buSzTx/>
              <a:buFont typeface="Arial" charset="0"/>
              <a:buNone/>
              <a:tabLst/>
            </a:pPr>
            <a:endParaRPr kumimoji="0" lang="fr-FR" sz="2400" b="1" i="0" u="none" strike="noStrike" cap="none" normalizeH="0" baseline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latin typeface="Arial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230" y="98630"/>
            <a:ext cx="2349916" cy="5067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7" r:id="rId1"/>
    <p:sldLayoutId id="2147484478" r:id="rId2"/>
    <p:sldLayoutId id="2147484480" r:id="rId3"/>
    <p:sldLayoutId id="2147484481" r:id="rId4"/>
    <p:sldLayoutId id="2147484482" r:id="rId5"/>
    <p:sldLayoutId id="2147484473" r:id="rId6"/>
    <p:sldLayoutId id="2147484474" r:id="rId7"/>
    <p:sldLayoutId id="2147484475" r:id="rId8"/>
    <p:sldLayoutId id="2147484483" r:id="rId9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Tx/>
        <a:buFont typeface="Wingdings" panose="05000000000000000000" pitchFamily="2" charset="2"/>
        <a:buChar char="§"/>
        <a:defRPr sz="2100" b="1">
          <a:solidFill>
            <a:srgbClr val="242D4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42D45"/>
        </a:buClr>
        <a:buFont typeface="Arial" charset="0"/>
        <a:buChar char="►"/>
        <a:defRPr b="1">
          <a:solidFill>
            <a:srgbClr val="E0643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42D45"/>
        </a:buClr>
        <a:buFont typeface="Wingdings" charset="2"/>
        <a:buChar char="§"/>
        <a:defRPr sz="1600">
          <a:solidFill>
            <a:schemeClr val="tx1">
              <a:lumMod val="50000"/>
              <a:lumOff val="50000"/>
            </a:schemeClr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42D45"/>
        </a:buClr>
        <a:buFont typeface="Arial" charset="0"/>
        <a:buChar char="•"/>
        <a:defRPr sz="1200" b="0">
          <a:solidFill>
            <a:srgbClr val="242D4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42D45"/>
        </a:buClr>
        <a:buFont typeface="Courier New" charset="0"/>
        <a:buChar char="o"/>
        <a:defRPr sz="1000" b="0">
          <a:solidFill>
            <a:srgbClr val="242D45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398DF3"/>
        </a:buClr>
        <a:buFont typeface="Wingdings" pitchFamily="2" charset="2"/>
        <a:buChar char="§"/>
        <a:defRPr sz="1000" b="1">
          <a:solidFill>
            <a:srgbClr val="75BD25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398DF3"/>
        </a:buClr>
        <a:buFont typeface="Wingdings" pitchFamily="2" charset="2"/>
        <a:buChar char="§"/>
        <a:defRPr sz="1000" b="1">
          <a:solidFill>
            <a:srgbClr val="75BD25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398DF3"/>
        </a:buClr>
        <a:buFont typeface="Wingdings" pitchFamily="2" charset="2"/>
        <a:buChar char="§"/>
        <a:defRPr sz="1000" b="1">
          <a:solidFill>
            <a:srgbClr val="75BD25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398DF3"/>
        </a:buClr>
        <a:buFont typeface="Wingdings" pitchFamily="2" charset="2"/>
        <a:buChar char="§"/>
        <a:defRPr sz="1000" b="1">
          <a:solidFill>
            <a:srgbClr val="75BD25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 txBox="1">
            <a:spLocks/>
          </p:cNvSpPr>
          <p:nvPr/>
        </p:nvSpPr>
        <p:spPr>
          <a:xfrm>
            <a:off x="296525" y="5094185"/>
            <a:ext cx="8609090" cy="577074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404040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404040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404040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404040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400" kern="0" dirty="0">
                <a:solidFill>
                  <a:srgbClr val="E06436"/>
                </a:solidFill>
              </a:rPr>
              <a:t>CONSEIL ED ISCE</a:t>
            </a:r>
            <a:endParaRPr lang="en-US" sz="2400" i="1" kern="0" dirty="0">
              <a:solidFill>
                <a:srgbClr val="E06436"/>
              </a:solidFill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562945" y="6010264"/>
            <a:ext cx="8464550" cy="524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6436"/>
              </a:buClr>
              <a:buFont typeface="Arial" charset="0"/>
              <a:buNone/>
              <a:defRPr sz="2400" b="1">
                <a:solidFill>
                  <a:srgbClr val="E0643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42D45"/>
              </a:buClr>
              <a:buFont typeface="Arial" charset="0"/>
              <a:buChar char="►"/>
              <a:defRPr b="1">
                <a:solidFill>
                  <a:srgbClr val="242D45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42D45"/>
              </a:buClr>
              <a:buFont typeface="Wingdings" charset="2"/>
              <a:buChar char="§"/>
              <a:defRPr sz="1600">
                <a:solidFill>
                  <a:srgbClr val="242D45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42D45"/>
              </a:buClr>
              <a:buFont typeface="Arial" charset="0"/>
              <a:buChar char="•"/>
              <a:defRPr sz="1200" b="1">
                <a:solidFill>
                  <a:srgbClr val="242D45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42D45"/>
              </a:buClr>
              <a:buFont typeface="Courier New" charset="0"/>
              <a:buChar char="o"/>
              <a:defRPr sz="1000" b="1">
                <a:solidFill>
                  <a:srgbClr val="242D45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8DF3"/>
              </a:buClr>
              <a:buFont typeface="Wingdings" pitchFamily="2" charset="2"/>
              <a:buChar char="§"/>
              <a:defRPr sz="1000" b="1">
                <a:solidFill>
                  <a:srgbClr val="75BD25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8DF3"/>
              </a:buClr>
              <a:buFont typeface="Wingdings" pitchFamily="2" charset="2"/>
              <a:buChar char="§"/>
              <a:defRPr sz="1000" b="1">
                <a:solidFill>
                  <a:srgbClr val="75BD25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8DF3"/>
              </a:buClr>
              <a:buFont typeface="Wingdings" pitchFamily="2" charset="2"/>
              <a:buChar char="§"/>
              <a:defRPr sz="1000" b="1">
                <a:solidFill>
                  <a:srgbClr val="75BD25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8DF3"/>
              </a:buClr>
              <a:buFont typeface="Wingdings" pitchFamily="2" charset="2"/>
              <a:buChar char="§"/>
              <a:defRPr sz="1000" b="1">
                <a:solidFill>
                  <a:srgbClr val="75BD25"/>
                </a:solidFill>
                <a:latin typeface="+mn-lt"/>
              </a:defRPr>
            </a:lvl9pPr>
          </a:lstStyle>
          <a:p>
            <a:r>
              <a:rPr lang="en-US" kern="0" dirty="0">
                <a:solidFill>
                  <a:srgbClr val="242D45"/>
                </a:solidFill>
                <a:latin typeface="+mj-lt"/>
                <a:ea typeface="Verdana" panose="020B0604030504040204" pitchFamily="34" charset="0"/>
              </a:rPr>
              <a:t>28 </a:t>
            </a:r>
            <a:r>
              <a:rPr lang="en-US" kern="0" dirty="0" err="1">
                <a:solidFill>
                  <a:srgbClr val="242D45"/>
                </a:solidFill>
                <a:latin typeface="+mj-lt"/>
                <a:ea typeface="Verdana" panose="020B0604030504040204" pitchFamily="34" charset="0"/>
              </a:rPr>
              <a:t>juin</a:t>
            </a:r>
            <a:r>
              <a:rPr lang="en-US" kern="0" dirty="0">
                <a:solidFill>
                  <a:srgbClr val="242D45"/>
                </a:solidFill>
                <a:latin typeface="+mj-lt"/>
                <a:ea typeface="Verdana" panose="020B0604030504040204" pitchFamily="34" charset="0"/>
              </a:rPr>
              <a:t> 2024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9104" y="548680"/>
            <a:ext cx="2146511" cy="76348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43100"/>
            <a:ext cx="9144000" cy="29718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28065A8-68C9-4ACE-98B5-F77AB7BFB59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070" y="323655"/>
            <a:ext cx="1403775" cy="140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610925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95BF0-CDC6-325E-91D2-F730CF09E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B</a:t>
            </a:r>
            <a:r>
              <a:rPr lang="en-GB" dirty="0" err="1"/>
              <a:t>i</a:t>
            </a:r>
            <a:r>
              <a:rPr lang="x-none" dirty="0"/>
              <a:t>lan de concours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8C87488-78BD-6A87-D703-B59020B47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6502"/>
            <a:ext cx="7886700" cy="2784995"/>
          </a:xfrm>
        </p:spPr>
        <p:txBody>
          <a:bodyPr>
            <a:normAutofit lnSpcReduction="10000"/>
          </a:bodyPr>
          <a:lstStyle/>
          <a:p>
            <a:r>
              <a:rPr lang="fr-FR" dirty="0"/>
              <a:t>23 projets finalisé sur ADUM et discuté dans la </a:t>
            </a:r>
            <a:r>
              <a:rPr lang="fr-FR" dirty="0" err="1"/>
              <a:t>reunion</a:t>
            </a:r>
            <a:r>
              <a:rPr lang="fr-FR" dirty="0"/>
              <a:t> du bureau du 30 avril 2024 </a:t>
            </a:r>
          </a:p>
          <a:p>
            <a:r>
              <a:rPr lang="fr-FR" dirty="0"/>
              <a:t>Pour ces 23 projets :</a:t>
            </a:r>
          </a:p>
          <a:p>
            <a:pPr lvl="1"/>
            <a:r>
              <a:rPr lang="fr-FR" dirty="0"/>
              <a:t>Un porteur du projet a reçu une autre financement </a:t>
            </a:r>
          </a:p>
          <a:p>
            <a:pPr lvl="1"/>
            <a:r>
              <a:rPr lang="fr-FR" dirty="0"/>
              <a:t>6 projets sans candidature finalisé </a:t>
            </a:r>
          </a:p>
          <a:p>
            <a:pPr lvl="1"/>
            <a:r>
              <a:rPr lang="fr-FR" dirty="0"/>
              <a:t>= 16 projets avec candidatures  ( 8 SHS, 8 STS)</a:t>
            </a:r>
          </a:p>
          <a:p>
            <a:pPr lvl="1"/>
            <a:r>
              <a:rPr lang="fr-FR" dirty="0"/>
              <a:t>(2023: 27 projets - 8 SHS 19 STS)</a:t>
            </a:r>
          </a:p>
        </p:txBody>
      </p:sp>
    </p:spTree>
    <p:extLst>
      <p:ext uri="{BB962C8B-B14F-4D97-AF65-F5344CB8AC3E}">
        <p14:creationId xmlns:p14="http://schemas.microsoft.com/office/powerpoint/2010/main" val="280386421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95BF0-CDC6-325E-91D2-F730CF09E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Procédures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46FC6-8447-5092-D97A-7536FCBA5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79627"/>
            <a:ext cx="7886700" cy="3620567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Pour rappel</a:t>
            </a:r>
          </a:p>
          <a:p>
            <a:pPr lvl="1"/>
            <a:r>
              <a:rPr lang="fr-FR" dirty="0"/>
              <a:t>Deux parties –dossier et audition</a:t>
            </a:r>
          </a:p>
          <a:p>
            <a:pPr lvl="1"/>
            <a:r>
              <a:rPr lang="fr-FR" dirty="0"/>
              <a:t>Nous sommes 2 sous jurys</a:t>
            </a:r>
          </a:p>
          <a:p>
            <a:pPr lvl="1"/>
            <a:r>
              <a:rPr lang="fr-FR" dirty="0"/>
              <a:t>Nous avons 9 bourses</a:t>
            </a:r>
          </a:p>
          <a:p>
            <a:pPr lvl="1"/>
            <a:r>
              <a:rPr lang="fr-FR" dirty="0"/>
              <a:t>Chaque jury donne 4 bourses, et puis nous délibérons pour la 9éme</a:t>
            </a:r>
          </a:p>
          <a:p>
            <a:pPr lvl="1"/>
            <a:r>
              <a:rPr lang="fr-FR" dirty="0"/>
              <a:t>Directrice (Audrey) non-votant</a:t>
            </a:r>
          </a:p>
          <a:p>
            <a:pPr lvl="1"/>
            <a:r>
              <a:rPr lang="fr-FR" dirty="0"/>
              <a:t>Notes standards</a:t>
            </a:r>
          </a:p>
          <a:p>
            <a:pPr lvl="1"/>
            <a:r>
              <a:rPr lang="fr-FR" dirty="0"/>
              <a:t>Possibilité de recevoir les informations / notes supplémentaires après aujourd’hui</a:t>
            </a:r>
          </a:p>
          <a:p>
            <a:r>
              <a:rPr lang="fr-FR" dirty="0"/>
              <a:t>Changement pour cette année</a:t>
            </a:r>
          </a:p>
          <a:p>
            <a:pPr lvl="1"/>
            <a:r>
              <a:rPr lang="fr-FR" dirty="0"/>
              <a:t>12 / 8 et non plus 8 / 12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537073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95BF0-CDC6-325E-91D2-F730CF09E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B</a:t>
            </a:r>
            <a:r>
              <a:rPr lang="en-GB" dirty="0" err="1"/>
              <a:t>i</a:t>
            </a:r>
            <a:r>
              <a:rPr lang="x-none" dirty="0"/>
              <a:t>lan de concours</a:t>
            </a:r>
            <a:r>
              <a:rPr lang="en-US" dirty="0"/>
              <a:t> 2022, 2023, 2024</a:t>
            </a:r>
            <a:endParaRPr lang="x-none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450907"/>
              </p:ext>
            </p:extLst>
          </p:nvPr>
        </p:nvGraphicFramePr>
        <p:xfrm>
          <a:off x="791580" y="1763815"/>
          <a:ext cx="7796672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9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9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8009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2022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2023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2024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009">
                <a:tc>
                  <a:txBody>
                    <a:bodyPr/>
                    <a:lstStyle/>
                    <a:p>
                      <a:r>
                        <a:rPr lang="en-US" sz="2400" dirty="0" err="1"/>
                        <a:t>Projets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finalisés</a:t>
                      </a:r>
                      <a:endParaRPr lang="en-US" sz="2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3605">
                <a:tc>
                  <a:txBody>
                    <a:bodyPr/>
                    <a:lstStyle/>
                    <a:p>
                      <a:r>
                        <a:rPr lang="en-US" sz="2400" dirty="0" err="1"/>
                        <a:t>Projets</a:t>
                      </a:r>
                      <a:r>
                        <a:rPr lang="en-US" sz="2400" dirty="0"/>
                        <a:t> sans candidature, ineligibles, hors </a:t>
                      </a:r>
                      <a:r>
                        <a:rPr lang="en-US" sz="2400" dirty="0" err="1"/>
                        <a:t>delai</a:t>
                      </a:r>
                      <a:r>
                        <a:rPr lang="en-US" sz="2400" dirty="0"/>
                        <a:t>, avec </a:t>
                      </a:r>
                      <a:r>
                        <a:rPr lang="en-US" sz="2400" dirty="0" err="1"/>
                        <a:t>autre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financement</a:t>
                      </a:r>
                      <a:r>
                        <a:rPr lang="en-US" sz="2400" dirty="0"/>
                        <a:t>, etc.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7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908">
                <a:tc>
                  <a:txBody>
                    <a:bodyPr/>
                    <a:lstStyle/>
                    <a:p>
                      <a:r>
                        <a:rPr lang="en-US" sz="2400" dirty="0" err="1"/>
                        <a:t>Projets</a:t>
                      </a:r>
                      <a:r>
                        <a:rPr lang="en-US" sz="2400" dirty="0"/>
                        <a:t> avec candidatures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9150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572C5-62F9-4415-978F-FB73DC386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Jurys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BC14CAF-B987-4450-ABCB-6D8653BA00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2216463"/>
              </p:ext>
            </p:extLst>
          </p:nvPr>
        </p:nvGraphicFramePr>
        <p:xfrm>
          <a:off x="345123" y="1814162"/>
          <a:ext cx="5850890" cy="2194560"/>
        </p:xfrm>
        <a:graphic>
          <a:graphicData uri="http://schemas.openxmlformats.org/drawingml/2006/table">
            <a:tbl>
              <a:tblPr/>
              <a:tblGrid>
                <a:gridCol w="5850890">
                  <a:extLst>
                    <a:ext uri="{9D8B030D-6E8A-4147-A177-3AD203B41FA5}">
                      <a16:colId xmlns:a16="http://schemas.microsoft.com/office/drawing/2014/main" val="23199464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1600" dirty="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 dirty="0">
                          <a:effectLst/>
                          <a:latin typeface="Calibri" panose="020F0502020204030204" pitchFamily="34" charset="0"/>
                        </a:rPr>
                        <a:t>Walid RACHIDI (Président, Membre du Bureau)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05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Audrey LE GOUELLEC (Directrice adjointe de l’ED ISCE)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703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Flora GAUDILLIERE (Doctorante)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05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Jean-Louis CRACOWSKI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7810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Christine DEMEILLIERS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5814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Valérie SIROUX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709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Max MAURIN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772000"/>
                  </a:ext>
                </a:extLst>
              </a:tr>
              <a:tr h="429070">
                <a:tc>
                  <a:txBody>
                    <a:bodyPr/>
                    <a:lstStyle/>
                    <a:p>
                      <a:r>
                        <a:rPr lang="fr-FR" sz="1600" dirty="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 dirty="0">
                          <a:effectLst/>
                          <a:latin typeface="Calibri" panose="020F0502020204030204" pitchFamily="34" charset="0"/>
                        </a:rPr>
                        <a:t>Chantal DELON-MARTIN (Membre du Bureau)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 dirty="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 dirty="0">
                          <a:effectLst/>
                          <a:latin typeface="Calibri" panose="020F0502020204030204" pitchFamily="34" charset="0"/>
                        </a:rPr>
                        <a:t>Julien BASTIN (Membre du Bureau)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8243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5301E556-5D44-4A39-AD3A-5D36662305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062890"/>
              </p:ext>
            </p:extLst>
          </p:nvPr>
        </p:nvGraphicFramePr>
        <p:xfrm>
          <a:off x="341530" y="4329100"/>
          <a:ext cx="5850890" cy="2194560"/>
        </p:xfrm>
        <a:graphic>
          <a:graphicData uri="http://schemas.openxmlformats.org/drawingml/2006/table">
            <a:tbl>
              <a:tblPr/>
              <a:tblGrid>
                <a:gridCol w="5850890">
                  <a:extLst>
                    <a:ext uri="{9D8B030D-6E8A-4147-A177-3AD203B41FA5}">
                      <a16:colId xmlns:a16="http://schemas.microsoft.com/office/drawing/2014/main" val="1236398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Julien BASTIN (Président, Membre du Bureau)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26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 dirty="0">
                          <a:effectLst/>
                          <a:latin typeface="Calibri" panose="020F0502020204030204" pitchFamily="34" charset="0"/>
                        </a:rPr>
                        <a:t>Audrey LE GOUELLEC (Directrice adjointe de l’ED ISCE))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912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Edgar MATRINGE (Doctorant)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1971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Monique MENDELSON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9669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Hélène LOEVENBRUCK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5879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Sandrine ISOARD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987820"/>
                  </a:ext>
                </a:extLst>
              </a:tr>
              <a:tr h="119510">
                <a:tc>
                  <a:txBody>
                    <a:bodyPr/>
                    <a:lstStyle/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Sonia KANDEL (Membre du Bureau)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  <a:p>
                      <a:r>
                        <a:rPr lang="fr-FR" sz="160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>
                          <a:effectLst/>
                          <a:latin typeface="Calibri" panose="020F0502020204030204" pitchFamily="34" charset="0"/>
                        </a:rPr>
                        <a:t>Laurent VERCUEIL</a:t>
                      </a:r>
                      <a:endParaRPr lang="fr-FR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07830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strike="sngStrike" dirty="0">
                          <a:effectLst/>
                          <a:latin typeface="wingdings" panose="05000000000000000000" pitchFamily="2" charset="2"/>
                        </a:rPr>
                        <a:t>Ø</a:t>
                      </a:r>
                      <a:r>
                        <a:rPr lang="fr-FR" sz="700" strike="sng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fr-FR" sz="1600" strike="sngStrike" dirty="0">
                          <a:effectLst/>
                          <a:latin typeface="Calibri" panose="020F0502020204030204" pitchFamily="34" charset="0"/>
                        </a:rPr>
                        <a:t>Walid RACHIDI (Membre du Bureau)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2945531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7FA3F582-FEA5-47A9-9F87-388C65064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STS</a:t>
            </a:r>
            <a:endParaRPr kumimoji="0" lang="fr-FR" altLang="fr-FR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fr-FR" altLang="fr-FR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fr-FR" altLang="fr-FR" sz="1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42773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7A6A9-8241-42EE-A597-D720C32C6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Classement Finale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D65A6B8C-12D3-49E7-990A-F2A1C0B7A8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3257828"/>
              </p:ext>
            </p:extLst>
          </p:nvPr>
        </p:nvGraphicFramePr>
        <p:xfrm>
          <a:off x="285781" y="1943835"/>
          <a:ext cx="8572500" cy="34117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1054">
                  <a:extLst>
                    <a:ext uri="{9D8B030D-6E8A-4147-A177-3AD203B41FA5}">
                      <a16:colId xmlns:a16="http://schemas.microsoft.com/office/drawing/2014/main" val="2164677276"/>
                    </a:ext>
                  </a:extLst>
                </a:gridCol>
                <a:gridCol w="450050">
                  <a:extLst>
                    <a:ext uri="{9D8B030D-6E8A-4147-A177-3AD203B41FA5}">
                      <a16:colId xmlns:a16="http://schemas.microsoft.com/office/drawing/2014/main" val="2578050483"/>
                    </a:ext>
                  </a:extLst>
                </a:gridCol>
                <a:gridCol w="630070">
                  <a:extLst>
                    <a:ext uri="{9D8B030D-6E8A-4147-A177-3AD203B41FA5}">
                      <a16:colId xmlns:a16="http://schemas.microsoft.com/office/drawing/2014/main" val="4095345115"/>
                    </a:ext>
                  </a:extLst>
                </a:gridCol>
                <a:gridCol w="2473709">
                  <a:extLst>
                    <a:ext uri="{9D8B030D-6E8A-4147-A177-3AD203B41FA5}">
                      <a16:colId xmlns:a16="http://schemas.microsoft.com/office/drawing/2014/main" val="292515085"/>
                    </a:ext>
                  </a:extLst>
                </a:gridCol>
                <a:gridCol w="743601">
                  <a:extLst>
                    <a:ext uri="{9D8B030D-6E8A-4147-A177-3AD203B41FA5}">
                      <a16:colId xmlns:a16="http://schemas.microsoft.com/office/drawing/2014/main" val="1394138901"/>
                    </a:ext>
                  </a:extLst>
                </a:gridCol>
                <a:gridCol w="656583">
                  <a:extLst>
                    <a:ext uri="{9D8B030D-6E8A-4147-A177-3AD203B41FA5}">
                      <a16:colId xmlns:a16="http://schemas.microsoft.com/office/drawing/2014/main" val="1876221716"/>
                    </a:ext>
                  </a:extLst>
                </a:gridCol>
                <a:gridCol w="817433">
                  <a:extLst>
                    <a:ext uri="{9D8B030D-6E8A-4147-A177-3AD203B41FA5}">
                      <a16:colId xmlns:a16="http://schemas.microsoft.com/office/drawing/2014/main" val="2780191145"/>
                    </a:ext>
                  </a:extLst>
                </a:gridCol>
              </a:tblGrid>
              <a:tr h="18234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NOTE STANDARD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956292740"/>
                  </a:ext>
                </a:extLst>
              </a:tr>
              <a:tr h="19753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BEDREGAL PORTUGAL Kristel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IAB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BULIN Anne-Laure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1,46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3523203560"/>
                  </a:ext>
                </a:extLst>
              </a:tr>
              <a:tr h="1823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OUDAR Sophie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SHS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GIPSA</a:t>
                      </a:r>
                      <a:endParaRPr lang="fr-FR" sz="1100" b="0" i="0" u="none" strike="noStrike" dirty="0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QUAINE Franck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1,27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2966093594"/>
                  </a:ext>
                </a:extLst>
              </a:tr>
              <a:tr h="15786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FAURE Louise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SHS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LPNC</a:t>
                      </a:r>
                      <a:endParaRPr lang="fr-FR" sz="11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PERRONE-BERTOLOTTI </a:t>
                      </a:r>
                      <a:r>
                        <a:rPr lang="fr-FR" sz="1100" u="none" strike="noStrike" dirty="0" err="1">
                          <a:effectLst/>
                        </a:rPr>
                        <a:t>Marcela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1,08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TRANSCOG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1776319172"/>
                  </a:ext>
                </a:extLst>
              </a:tr>
              <a:tr h="19753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PEUTOT Alexis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TIMC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BICOUT Dominique J.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0,98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108844933"/>
                  </a:ext>
                </a:extLst>
              </a:tr>
              <a:tr h="1823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POLIANSKAIA Taisiia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SHS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LPNC</a:t>
                      </a:r>
                      <a:endParaRPr lang="fr-FR" sz="1100" b="0" i="0" u="none" strike="noStrike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MOULIN Christopher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0,93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3404707190"/>
                  </a:ext>
                </a:extLst>
              </a:tr>
              <a:tr h="19753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ZANNOU Pensyle Vaele Yemangnisse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IAB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COSTENTIN Charlotte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0,27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2118870499"/>
                  </a:ext>
                </a:extLst>
              </a:tr>
              <a:tr h="19753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LOUISTISSERAND Juliette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TIMC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RICHARD Magali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0,21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2612640403"/>
                  </a:ext>
                </a:extLst>
              </a:tr>
              <a:tr h="1823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VALLOIS Inès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SHS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GIPSA</a:t>
                      </a:r>
                      <a:endParaRPr lang="fr-FR" sz="1100" b="0" i="0" u="none" strike="noStrike" dirty="0">
                        <a:solidFill>
                          <a:srgbClr val="9C000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ITO Takayuki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0,13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3864892564"/>
                  </a:ext>
                </a:extLst>
              </a:tr>
              <a:tr h="1823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LAURENT Pauline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SHS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GIN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POLOSAN Mircea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-0,29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2810914472"/>
                  </a:ext>
                </a:extLst>
              </a:tr>
              <a:tr h="19753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ABDEL SALAM Lara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Braintech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OFFRANC PIRET Gaëlle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-0,05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3291297750"/>
                  </a:ext>
                </a:extLst>
              </a:tr>
              <a:tr h="19753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4110560195"/>
                  </a:ext>
                </a:extLst>
              </a:tr>
              <a:tr h="19753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DBIRA Sarra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STROBE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ADAM Jean-François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-0,14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1449260155"/>
                  </a:ext>
                </a:extLst>
              </a:tr>
              <a:tr h="1823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MATYNIA Nicolas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SHS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SENS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SARRAZIN Philippe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-0,92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2513736451"/>
                  </a:ext>
                </a:extLst>
              </a:tr>
              <a:tr h="1823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AYRAL Roxane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SHS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LPNC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MERMILLOD Martial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-1,07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1077186201"/>
                  </a:ext>
                </a:extLst>
              </a:tr>
              <a:tr h="1823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ROOSTAEI Meysam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SHS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LPNC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CLERC Jérôme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-1,13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3202628231"/>
                  </a:ext>
                </a:extLst>
              </a:tr>
              <a:tr h="19753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JAMAL Wafaa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Biosanté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MIGLIORINI Elisa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-1,22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661771887"/>
                  </a:ext>
                </a:extLst>
              </a:tr>
              <a:tr h="19753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u="none" strike="noStrike">
                          <a:effectLst/>
                        </a:rPr>
                        <a:t>JANDRIC Ina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STS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HP2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BAILLY Sébastien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-1,51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97" marR="7597" marT="7597" marB="0" anchor="b"/>
                </a:tc>
                <a:extLst>
                  <a:ext uri="{0D108BD9-81ED-4DB2-BD59-A6C34878D82A}">
                    <a16:rowId xmlns:a16="http://schemas.microsoft.com/office/drawing/2014/main" val="1430146545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88A7A216-2FD0-4D74-8E5E-5E11E57EE9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49530"/>
              </p:ext>
            </p:extLst>
          </p:nvPr>
        </p:nvGraphicFramePr>
        <p:xfrm>
          <a:off x="1922330" y="5514819"/>
          <a:ext cx="529934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835">
                  <a:extLst>
                    <a:ext uri="{9D8B030D-6E8A-4147-A177-3AD203B41FA5}">
                      <a16:colId xmlns:a16="http://schemas.microsoft.com/office/drawing/2014/main" val="2867299182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857119880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1081027313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362347350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POUR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CONTRE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ABSTENTION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276662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Dans la salle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13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130473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En </a:t>
                      </a:r>
                      <a:r>
                        <a:rPr lang="fr-FR" sz="1400" dirty="0" err="1">
                          <a:solidFill>
                            <a:srgbClr val="242D45"/>
                          </a:solidFill>
                        </a:rPr>
                        <a:t>visio</a:t>
                      </a:r>
                      <a:endParaRPr lang="fr-FR" sz="1400" dirty="0">
                        <a:solidFill>
                          <a:srgbClr val="242D45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4353541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Procuration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5271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62457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11A4E5-0A73-49DF-9015-4FBDDF956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TransCog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3FA791-5426-40F2-963B-37719E846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1" y="1673806"/>
            <a:ext cx="8572560" cy="1080120"/>
          </a:xfrm>
        </p:spPr>
        <p:txBody>
          <a:bodyPr/>
          <a:lstStyle/>
          <a:p>
            <a:r>
              <a:rPr lang="en-US" dirty="0"/>
              <a:t>Louise FAURE</a:t>
            </a: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EA38F58-A836-43E2-AA28-9931D57AD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661994"/>
              </p:ext>
            </p:extLst>
          </p:nvPr>
        </p:nvGraphicFramePr>
        <p:xfrm>
          <a:off x="1736685" y="5248927"/>
          <a:ext cx="529934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835">
                  <a:extLst>
                    <a:ext uri="{9D8B030D-6E8A-4147-A177-3AD203B41FA5}">
                      <a16:colId xmlns:a16="http://schemas.microsoft.com/office/drawing/2014/main" val="2867299182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857119880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1081027313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362347350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POUR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CONTRE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ABSTENTION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276662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Dans la salle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13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130473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En </a:t>
                      </a:r>
                      <a:r>
                        <a:rPr lang="fr-FR" sz="1400" dirty="0" err="1">
                          <a:solidFill>
                            <a:srgbClr val="242D45"/>
                          </a:solidFill>
                        </a:rPr>
                        <a:t>visio</a:t>
                      </a:r>
                      <a:endParaRPr lang="fr-FR" sz="1400" dirty="0">
                        <a:solidFill>
                          <a:srgbClr val="242D45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4353541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Procuration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5271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076691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11A4E5-0A73-49DF-9015-4FBDDF956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LPR SHS 2024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3FA791-5426-40F2-963B-37719E846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1" y="1673806"/>
            <a:ext cx="8572560" cy="1080120"/>
          </a:xfrm>
        </p:spPr>
        <p:txBody>
          <a:bodyPr/>
          <a:lstStyle/>
          <a:p>
            <a:pPr algn="l" fontAlgn="b"/>
            <a:r>
              <a:rPr lang="fr-FR" sz="2400" u="none" strike="noStrike" dirty="0">
                <a:effectLst/>
              </a:rPr>
              <a:t>MATYNIA Nicolas</a:t>
            </a:r>
            <a:endParaRPr lang="fr-FR" sz="24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EA38F58-A836-43E2-AA28-9931D57AD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387231"/>
              </p:ext>
            </p:extLst>
          </p:nvPr>
        </p:nvGraphicFramePr>
        <p:xfrm>
          <a:off x="1736685" y="5248927"/>
          <a:ext cx="529934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835">
                  <a:extLst>
                    <a:ext uri="{9D8B030D-6E8A-4147-A177-3AD203B41FA5}">
                      <a16:colId xmlns:a16="http://schemas.microsoft.com/office/drawing/2014/main" val="2867299182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857119880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1081027313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362347350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POUR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CONTRE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ABSTENTION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276662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Dans la salle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11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130473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En </a:t>
                      </a:r>
                      <a:r>
                        <a:rPr lang="fr-FR" sz="1400" dirty="0" err="1">
                          <a:solidFill>
                            <a:srgbClr val="242D45"/>
                          </a:solidFill>
                        </a:rPr>
                        <a:t>visio</a:t>
                      </a:r>
                      <a:endParaRPr lang="fr-FR" sz="1400" dirty="0">
                        <a:solidFill>
                          <a:srgbClr val="242D45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4353541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Procuration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5271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685113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5. Point et discussion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9262" lvl="1" indent="0">
              <a:buNone/>
            </a:pPr>
            <a:endParaRPr lang="fr-FR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49262" lvl="1" indent="0">
              <a:buNone/>
            </a:pPr>
            <a:endParaRPr lang="fr-FR" b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49262" lvl="1" indent="0">
              <a:buNone/>
            </a:pPr>
            <a:endParaRPr lang="fr-FR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49262" lvl="1" indent="0">
              <a:buNone/>
            </a:pPr>
            <a:r>
              <a:rPr lang="fr-F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Discussion sur la création d'une règle régissant la réception d'un contrat doctoral dans le concours alors qu'un autre étudiant financé de cette manière est encore en cours.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D4986E-5C08-4D9E-8335-740BF4FE5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" y="24816"/>
            <a:ext cx="579338" cy="57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73805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FE995-343C-4DBB-A91B-282DD81F3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585AA3-EB67-407E-9CC7-5536B2996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367732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5CE451-B315-4630-900C-53268A4BB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FDCFBF-FA3B-4FBC-8681-049D2CA9E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641240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1.</a:t>
            </a:r>
            <a:r>
              <a:rPr lang="fr-FR" sz="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</a:t>
            </a:r>
            <a:r>
              <a:rPr lang="fr-FR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fr-F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Validation du CR </a:t>
            </a:r>
            <a:r>
              <a:rPr lang="fr-F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du </a:t>
            </a:r>
            <a:r>
              <a:rPr lang="fr-FR" sz="2000" b="0" i="0" u="none" strike="noStrike" dirty="0">
                <a:solidFill>
                  <a:srgbClr val="336699"/>
                </a:solidFill>
                <a:effectLst/>
                <a:latin typeface="arial" panose="020B0604020202020204" pitchFamily="34" charset="0"/>
              </a:rPr>
              <a:t>28 mars 2024</a:t>
            </a:r>
            <a:r>
              <a:rPr lang="fr-F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2.</a:t>
            </a:r>
            <a:r>
              <a:rPr lang="fr-FR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fr-F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Nouveaux Membres</a:t>
            </a:r>
            <a:endParaRPr lang="fr-F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6035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2.1 Vote de rattachement de Gaëlle FIARD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3.</a:t>
            </a:r>
            <a:r>
              <a:rPr lang="fr-FR" sz="1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</a:t>
            </a:r>
            <a:r>
              <a:rPr lang="fr-FR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fr-F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Études doctorales</a:t>
            </a:r>
            <a:r>
              <a:rPr lang="fr-F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26035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</a:t>
            </a:r>
          </a:p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4.</a:t>
            </a:r>
            <a:r>
              <a:rPr lang="fr-FR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fr-F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Institutionnel </a:t>
            </a:r>
            <a:r>
              <a:rPr lang="fr-FR" sz="2000" b="1" i="0" dirty="0">
                <a:solidFill>
                  <a:srgbClr val="000000"/>
                </a:solidFill>
                <a:effectLst/>
                <a:latin typeface="ms gothic" panose="020B0609070205080204" pitchFamily="49" charset="-128"/>
              </a:rPr>
              <a:t> </a:t>
            </a:r>
            <a:endParaRPr lang="fr-F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6035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4.1. Règle pour la composition du jury de thèse - membre UGA - discussion pour le règlement intérieur et vote</a:t>
            </a:r>
            <a:r>
              <a:rPr lang="fr-FR" sz="1700" b="0" i="0" dirty="0">
                <a:solidFill>
                  <a:srgbClr val="000000"/>
                </a:solidFill>
                <a:effectLst/>
                <a:latin typeface="ms gothic" panose="020B0609070205080204" pitchFamily="49" charset="-128"/>
              </a:rPr>
              <a:t> </a:t>
            </a:r>
          </a:p>
          <a:p>
            <a:pPr marL="26035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4.2 </a:t>
            </a:r>
            <a:r>
              <a:rPr lang="fr-FR" sz="1700" b="0" dirty="0">
                <a:solidFill>
                  <a:srgbClr val="000000"/>
                </a:solidFill>
                <a:latin typeface="arial" panose="020B0604020202020204" pitchFamily="34" charset="0"/>
              </a:rPr>
              <a:t>Taux d’encadrement des non-HDR</a:t>
            </a:r>
            <a:endParaRPr lang="fr-FR" sz="17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5.</a:t>
            </a:r>
            <a:r>
              <a:rPr lang="fr-FR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fr-F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Concours et bourses</a:t>
            </a:r>
            <a:endParaRPr lang="fr-F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6035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5.1. </a:t>
            </a:r>
            <a:r>
              <a:rPr lang="fr-FR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Resultats</a:t>
            </a: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du concours ED ISCE 2024 et vote</a:t>
            </a:r>
          </a:p>
          <a:p>
            <a:pPr marL="26035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5.2. </a:t>
            </a:r>
            <a:r>
              <a:rPr lang="fr-FR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Resultats</a:t>
            </a: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du concours </a:t>
            </a:r>
            <a:r>
              <a:rPr lang="fr-FR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TransCog</a:t>
            </a: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2024 et vote</a:t>
            </a:r>
          </a:p>
          <a:p>
            <a:pPr marL="26035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5.3  Proposition pour </a:t>
            </a:r>
            <a:r>
              <a:rPr lang="fr-FR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un.e</a:t>
            </a: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7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Candidat.e</a:t>
            </a: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Concours LPR ALLSHS 2024 et vote</a:t>
            </a:r>
          </a:p>
          <a:p>
            <a:pPr marL="26035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5.4  Point sur les procédures concours  </a:t>
            </a:r>
          </a:p>
          <a:p>
            <a:pPr marL="26035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5.5  Discussion sur la création d'une règle régissant la réception d'un contrat doctoral dans le concours alors qu'un autre étudiant financé de cette manière est encore en cours.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D4986E-5C08-4D9E-8335-740BF4FE5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" y="24816"/>
            <a:ext cx="579338" cy="57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18584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6. Formation / Poursuite de carrière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D4986E-5C08-4D9E-8335-740BF4FE5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" y="24816"/>
            <a:ext cx="579338" cy="579338"/>
          </a:xfrm>
          <a:prstGeom prst="rect">
            <a:avLst/>
          </a:prstGeom>
        </p:spPr>
      </p:pic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07E65DB-F27B-4FF3-B983-980007A72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8204003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1551" y="824306"/>
            <a:ext cx="8336730" cy="894504"/>
          </a:xfrm>
        </p:spPr>
        <p:txBody>
          <a:bodyPr/>
          <a:lstStyle/>
          <a:p>
            <a:r>
              <a:rPr lang="fr-FR" dirty="0"/>
              <a:t>7. Les évènements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1" y="1808819"/>
            <a:ext cx="8572560" cy="4860541"/>
          </a:xfrm>
        </p:spPr>
        <p:txBody>
          <a:bodyPr>
            <a:norm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7.1. Retour - Journée Scientifique 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7.2 Retour - Cérémonie des docteurs</a:t>
            </a:r>
            <a:r>
              <a:rPr kumimoji="0" lang="fr-FR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gothic" panose="020B0609070205080204" pitchFamily="49" charset="-128"/>
                <a:ea typeface="+mn-ea"/>
                <a:cs typeface="+mn-cs"/>
              </a:rPr>
              <a:t> </a:t>
            </a:r>
            <a:endParaRPr kumimoji="0" lang="fr-FR" sz="2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0595BB8-4F44-4976-8317-0CD7BB2442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" y="24816"/>
            <a:ext cx="579338" cy="57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63462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8. Divers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8.1 Présentation d'enquête des articles scientifiques par les doctorants ED ISCE et discussion </a:t>
            </a:r>
          </a:p>
          <a:p>
            <a:pPr algn="l"/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8.2 Calendrier pour l'année prochaine </a:t>
            </a:r>
          </a:p>
          <a:p>
            <a:pPr marL="449262" lvl="1" indent="0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D4986E-5C08-4D9E-8335-740BF4FE5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" y="24816"/>
            <a:ext cx="579338" cy="57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549235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E231432-B1DF-4D61-890C-559C378BC532}"/>
              </a:ext>
            </a:extLst>
          </p:cNvPr>
          <p:cNvSpPr txBox="1"/>
          <p:nvPr/>
        </p:nvSpPr>
        <p:spPr bwMode="auto">
          <a:xfrm>
            <a:off x="341530" y="2258870"/>
            <a:ext cx="868596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>
            <a:spAutoFit/>
          </a:bodyPr>
          <a:lstStyle/>
          <a:p>
            <a:r>
              <a:rPr lang="fr-FR" dirty="0"/>
              <a:t>				2020	2021	2022	2023</a:t>
            </a:r>
          </a:p>
          <a:p>
            <a:r>
              <a:rPr lang="fr-FR" b="0" dirty="0"/>
              <a:t>n				40	45	47	65</a:t>
            </a:r>
          </a:p>
          <a:p>
            <a:r>
              <a:rPr lang="fr-FR" b="0" dirty="0"/>
              <a:t>Médiane			4,50	4	4	3</a:t>
            </a:r>
          </a:p>
          <a:p>
            <a:r>
              <a:rPr lang="fr-FR" b="0" dirty="0"/>
              <a:t>Moyenne			5,61	4,95	4,93	4,28</a:t>
            </a:r>
          </a:p>
          <a:p>
            <a:r>
              <a:rPr lang="fr-FR" b="0" dirty="0"/>
              <a:t>Sans </a:t>
            </a:r>
            <a:r>
              <a:rPr lang="fr-FR" b="0" dirty="0" err="1"/>
              <a:t>publi</a:t>
            </a:r>
            <a:r>
              <a:rPr lang="fr-FR" b="0" dirty="0"/>
              <a:t> (%)		2 (5%)	2 (4%)	4 (8%)	8 (12%)</a:t>
            </a:r>
          </a:p>
          <a:p>
            <a:r>
              <a:rPr lang="fr-FR" dirty="0"/>
              <a:t>				</a:t>
            </a:r>
          </a:p>
          <a:p>
            <a:r>
              <a:rPr lang="fr-FR" dirty="0"/>
              <a:t>Corrélation durée </a:t>
            </a:r>
            <a:r>
              <a:rPr lang="fr-FR" dirty="0" err="1"/>
              <a:t>publi</a:t>
            </a:r>
            <a:r>
              <a:rPr lang="fr-FR" dirty="0"/>
              <a:t>	0,07	-0,01	0,13	-0,02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E05C8B6-A0FE-484A-8476-1282A22BC5B7}"/>
              </a:ext>
            </a:extLst>
          </p:cNvPr>
          <p:cNvSpPr txBox="1"/>
          <p:nvPr/>
        </p:nvSpPr>
        <p:spPr bwMode="auto">
          <a:xfrm>
            <a:off x="341529" y="5319210"/>
            <a:ext cx="83259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fr-FR" kern="0" dirty="0">
                <a:solidFill>
                  <a:srgbClr val="242D45"/>
                </a:solidFill>
              </a:rPr>
              <a:t>Médiane : Thèse Salariée = 5, Thèse Classique = 3</a:t>
            </a:r>
          </a:p>
        </p:txBody>
      </p:sp>
    </p:spTree>
    <p:extLst>
      <p:ext uri="{BB962C8B-B14F-4D97-AF65-F5344CB8AC3E}">
        <p14:creationId xmlns:p14="http://schemas.microsoft.com/office/powerpoint/2010/main" val="53634321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3C909A-DAF8-443A-B9BF-F28C22EF6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 </a:t>
            </a:r>
            <a:r>
              <a:rPr lang="en-US" dirty="0" err="1"/>
              <a:t>laboratoire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85E7894-B299-425E-80CF-505CDEB807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571541"/>
              </p:ext>
            </p:extLst>
          </p:nvPr>
        </p:nvGraphicFramePr>
        <p:xfrm>
          <a:off x="533456" y="1763815"/>
          <a:ext cx="8336731" cy="41604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6698">
                  <a:extLst>
                    <a:ext uri="{9D8B030D-6E8A-4147-A177-3AD203B41FA5}">
                      <a16:colId xmlns:a16="http://schemas.microsoft.com/office/drawing/2014/main" val="1193225594"/>
                    </a:ext>
                  </a:extLst>
                </a:gridCol>
                <a:gridCol w="1711402">
                  <a:extLst>
                    <a:ext uri="{9D8B030D-6E8A-4147-A177-3AD203B41FA5}">
                      <a16:colId xmlns:a16="http://schemas.microsoft.com/office/drawing/2014/main" val="3298981589"/>
                    </a:ext>
                  </a:extLst>
                </a:gridCol>
                <a:gridCol w="1728347">
                  <a:extLst>
                    <a:ext uri="{9D8B030D-6E8A-4147-A177-3AD203B41FA5}">
                      <a16:colId xmlns:a16="http://schemas.microsoft.com/office/drawing/2014/main" val="2325322402"/>
                    </a:ext>
                  </a:extLst>
                </a:gridCol>
                <a:gridCol w="830284">
                  <a:extLst>
                    <a:ext uri="{9D8B030D-6E8A-4147-A177-3AD203B41FA5}">
                      <a16:colId xmlns:a16="http://schemas.microsoft.com/office/drawing/2014/main" val="2078379857"/>
                    </a:ext>
                  </a:extLst>
                </a:gridCol>
              </a:tblGrid>
              <a:tr h="325535">
                <a:tc>
                  <a:txBody>
                    <a:bodyPr/>
                    <a:lstStyle/>
                    <a:p>
                      <a:pPr algn="l" fontAlgn="t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Duree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Publications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Doctorants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024220535"/>
                  </a:ext>
                </a:extLst>
              </a:tr>
              <a:tr h="174677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Translational Innovation in Medicine and Complexity</a:t>
                      </a:r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44,33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6,10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45,00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374002998"/>
                  </a:ext>
                </a:extLst>
              </a:tr>
              <a:tr h="174677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Laboratoire de Psychologie et Neuro Cognition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46,75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4,11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40,00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55670837"/>
                  </a:ext>
                </a:extLst>
              </a:tr>
              <a:tr h="174677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Grenoble Institut des Neurosciences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46,72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3,27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18,00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212657654"/>
                  </a:ext>
                </a:extLst>
              </a:tr>
              <a:tr h="174677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Hypoxie et Physiopathologie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39,67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4,31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15,00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955078545"/>
                  </a:ext>
                </a:extLst>
              </a:tr>
              <a:tr h="484333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 dirty="0">
                          <a:effectLst/>
                        </a:rPr>
                        <a:t>Laboratoire interuniversitaire de Psychologie/Personnalité, Cognition, Changement social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45,67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3,78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9,00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880065960"/>
                  </a:ext>
                </a:extLst>
              </a:tr>
              <a:tr h="174677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 dirty="0">
                          <a:effectLst/>
                        </a:rPr>
                        <a:t>Sport et Environnement Social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42,75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 dirty="0">
                          <a:effectLst/>
                        </a:rPr>
                        <a:t>6,29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8,00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473993249"/>
                  </a:ext>
                </a:extLst>
              </a:tr>
              <a:tr h="325535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IAB : Institute for Advanced Biosciences (UGA / Inserm U1209 / CNRS UMR 5309)</a:t>
                      </a:r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40,63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8,14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8,00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455578414"/>
                  </a:ext>
                </a:extLst>
              </a:tr>
              <a:tr h="325535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AUTONOMIE, GÉRONTOLOGIE, E-SANTÉ, IMAGERIE &amp; SOCIÉTÉ 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35,80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6,63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8,00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61010377"/>
                  </a:ext>
                </a:extLst>
              </a:tr>
              <a:tr h="174677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Grenoble Images Parole Signal Automatique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49,83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4,67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6,00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40501218"/>
                  </a:ext>
                </a:extLst>
              </a:tr>
              <a:tr h="325535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BGE - Laboratoire Biosciences et bioingénierie pour la Santé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44,60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5,40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5,00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52245993"/>
                  </a:ext>
                </a:extLst>
              </a:tr>
              <a:tr h="325535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Systèmes Moléculaires et Nano Matériaux pour l'Énergie et la Santé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40,00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6,00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360885291"/>
                  </a:ext>
                </a:extLst>
              </a:tr>
              <a:tr h="325535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STROBE - Rayonnement Synchrotron pour la Recherche Biomédicale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42,60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5,20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11002232"/>
                  </a:ext>
                </a:extLst>
              </a:tr>
              <a:tr h="174677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Laboratoire d'Informatique de Grenoble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50,50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2,75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4,00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254827040"/>
                  </a:ext>
                </a:extLst>
              </a:tr>
              <a:tr h="325535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LESSEM - Laboratoire EcoSystèmes et Sociétés En Montagne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52,67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5,33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3,00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719092929"/>
                  </a:ext>
                </a:extLst>
              </a:tr>
              <a:tr h="174677"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CLINATEC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39,33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>
                          <a:effectLst/>
                        </a:rPr>
                        <a:t>3,67</a:t>
                      </a:r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000" u="none" strike="noStrike" dirty="0">
                          <a:effectLst/>
                        </a:rPr>
                        <a:t>3,00</a:t>
                      </a:r>
                      <a:endParaRPr lang="fr-F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669409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5949211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E50C1F-3BE8-4508-B739-0018F6B35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Calendrier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0E41B3-E1F2-4FA3-A927-2785ECA91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1" y="1673805"/>
            <a:ext cx="8572560" cy="4958981"/>
          </a:xfrm>
        </p:spPr>
        <p:txBody>
          <a:bodyPr numCol="2"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Réunion lauréats concours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26/09/24 – 14h-16h, puis 16h-18h goûter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Assemblée Générale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28/11/24 – 9h-10h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Forum du doctorat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14/11/2024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Réunion élu.es doctorant.es et Réunion bureau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17/09/24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08/10/24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12/11/24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10/12/24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Pas de bureau en janvier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04/02/25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18/03/25  CD3 le 20/03, Prix de thèse et FRM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08/04/25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13/05/25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17/06/25 – 9h-14h (sélection des dossiers concours)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Conseils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28/11/24 – 10h-12h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25/03/25 – 10h-12h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2 ou 3 /07/25 – 10h-12h (vote liste concours)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Journée d’accueil des 1A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12/12/24 – Heure et salle à confirmer organisée par le CED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13/05/25 – 11h-12h30 – Amphi MJK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Journée scientifique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22/05/25 – toute la journée – Amphi + Showroom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Concours auditions  Amphi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30 juin ou 1/07/25 – toute la journée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1 ou 2/07/25 – toute la journée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2 ou 3/07/25 – toute la journée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Calendrier concours 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DL Dépôt sujet : 25/04/25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DL Dépôt candidature : 23/05/24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DL Dépôt avis DT : 28/05/25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DL Dépôt avis DL : 03/06/25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Réunion jury : 17/06/25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DL notes M2 : 20/06/25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Auditions : 25-26 /06/25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300" dirty="0"/>
              <a:t>Conseil : 2 ou 3 juillet 25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526121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fr-FR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6.</a:t>
            </a:r>
            <a:r>
              <a:rPr lang="fr-FR" sz="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fr-FR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Formation / Poursuite de carrière </a:t>
            </a:r>
            <a:r>
              <a:rPr lang="fr-FR" b="1" i="0" dirty="0">
                <a:solidFill>
                  <a:srgbClr val="000000"/>
                </a:solidFill>
                <a:effectLst/>
                <a:latin typeface="ms gothic" panose="020B0609070205080204" pitchFamily="49" charset="-128"/>
              </a:rPr>
              <a:t> </a:t>
            </a:r>
            <a:endParaRPr lang="fr-FR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RAS</a:t>
            </a:r>
          </a:p>
          <a:p>
            <a:pPr algn="l"/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7.</a:t>
            </a:r>
            <a:r>
              <a:rPr lang="fr-FR" sz="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fr-FR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Les évènements</a:t>
            </a:r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fr-FR" b="0" i="0" dirty="0">
                <a:solidFill>
                  <a:srgbClr val="000000"/>
                </a:solidFill>
                <a:effectLst/>
                <a:latin typeface="ms gothic" panose="020B0609070205080204" pitchFamily="49" charset="-128"/>
              </a:rPr>
              <a:t>  </a:t>
            </a:r>
            <a:endParaRPr lang="fr-FR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7.1. Retour - Journée Scientifique </a:t>
            </a:r>
          </a:p>
          <a:p>
            <a:pPr algn="l"/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7.2 Retour - Cérémonie des docteurs</a:t>
            </a:r>
            <a:r>
              <a:rPr lang="fr-FR" b="0" i="0" dirty="0">
                <a:solidFill>
                  <a:srgbClr val="000000"/>
                </a:solidFill>
                <a:effectLst/>
                <a:latin typeface="ms gothic" panose="020B0609070205080204" pitchFamily="49" charset="-128"/>
              </a:rPr>
              <a:t> </a:t>
            </a:r>
            <a:endParaRPr lang="fr-FR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fr-FR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8.</a:t>
            </a:r>
            <a:r>
              <a:rPr lang="fr-FR" sz="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       </a:t>
            </a:r>
            <a:r>
              <a:rPr lang="fr-FR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Divers </a:t>
            </a:r>
            <a:endParaRPr lang="fr-FR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8.1 Présentation d'enquête des articles scientifiques par les doctorants ED ISCE et discussion </a:t>
            </a:r>
          </a:p>
          <a:p>
            <a:pPr algn="l"/>
            <a:r>
              <a:rPr lang="fr-F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8.2 Calendrier pour l'année prochaine 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D4986E-5C08-4D9E-8335-740BF4FE5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" y="24816"/>
            <a:ext cx="579338" cy="57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99440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1551" y="824306"/>
            <a:ext cx="8336730" cy="894504"/>
          </a:xfrm>
        </p:spPr>
        <p:txBody>
          <a:bodyPr/>
          <a:lstStyle/>
          <a:p>
            <a:r>
              <a:rPr lang="fr-FR" dirty="0"/>
              <a:t>1. Validation du CR du 28 mars 2024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1" y="2258870"/>
            <a:ext cx="8572560" cy="3240360"/>
          </a:xfrm>
        </p:spPr>
        <p:txBody>
          <a:bodyPr>
            <a:normAutofit/>
          </a:bodyPr>
          <a:lstStyle/>
          <a:p>
            <a:r>
              <a:rPr lang="fr-FR" dirty="0">
                <a:latin typeface="+mj-lt"/>
                <a:ea typeface="Verdana" panose="020B0604030504040204" pitchFamily="34" charset="0"/>
              </a:rPr>
              <a:t>Vote </a:t>
            </a:r>
          </a:p>
          <a:p>
            <a:endParaRPr lang="fr-FR" dirty="0">
              <a:latin typeface="+mj-lt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fr-FR" dirty="0">
              <a:latin typeface="+mj-lt"/>
              <a:ea typeface="Verdana" panose="020B060403050404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0595BB8-4F44-4976-8317-0CD7BB2442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" y="24816"/>
            <a:ext cx="579338" cy="579338"/>
          </a:xfrm>
          <a:prstGeom prst="rect">
            <a:avLst/>
          </a:prstGeom>
        </p:spPr>
      </p:pic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E3D1371-BF02-458C-8DF9-56AB2DDFC1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165475"/>
              </p:ext>
            </p:extLst>
          </p:nvPr>
        </p:nvGraphicFramePr>
        <p:xfrm>
          <a:off x="836582" y="3248980"/>
          <a:ext cx="706578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447">
                  <a:extLst>
                    <a:ext uri="{9D8B030D-6E8A-4147-A177-3AD203B41FA5}">
                      <a16:colId xmlns:a16="http://schemas.microsoft.com/office/drawing/2014/main" val="189757738"/>
                    </a:ext>
                  </a:extLst>
                </a:gridCol>
                <a:gridCol w="1766447">
                  <a:extLst>
                    <a:ext uri="{9D8B030D-6E8A-4147-A177-3AD203B41FA5}">
                      <a16:colId xmlns:a16="http://schemas.microsoft.com/office/drawing/2014/main" val="3053026206"/>
                    </a:ext>
                  </a:extLst>
                </a:gridCol>
                <a:gridCol w="1766447">
                  <a:extLst>
                    <a:ext uri="{9D8B030D-6E8A-4147-A177-3AD203B41FA5}">
                      <a16:colId xmlns:a16="http://schemas.microsoft.com/office/drawing/2014/main" val="548914471"/>
                    </a:ext>
                  </a:extLst>
                </a:gridCol>
                <a:gridCol w="1766447">
                  <a:extLst>
                    <a:ext uri="{9D8B030D-6E8A-4147-A177-3AD203B41FA5}">
                      <a16:colId xmlns:a16="http://schemas.microsoft.com/office/drawing/2014/main" val="22848355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242D45"/>
                          </a:solidFill>
                        </a:rPr>
                        <a:t>POUR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242D45"/>
                          </a:solidFill>
                        </a:rPr>
                        <a:t>CONTRE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242D45"/>
                          </a:solidFill>
                        </a:rPr>
                        <a:t>ABSTENTION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128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242D45"/>
                          </a:solidFill>
                        </a:rPr>
                        <a:t>Dans la salle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119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242D45"/>
                          </a:solidFill>
                        </a:rPr>
                        <a:t>En </a:t>
                      </a:r>
                      <a:r>
                        <a:rPr lang="fr-FR" dirty="0" err="1">
                          <a:solidFill>
                            <a:srgbClr val="242D45"/>
                          </a:solidFill>
                        </a:rPr>
                        <a:t>visio</a:t>
                      </a:r>
                      <a:endParaRPr lang="fr-FR" dirty="0">
                        <a:solidFill>
                          <a:srgbClr val="242D4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922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242D45"/>
                          </a:solidFill>
                        </a:rPr>
                        <a:t>Procuration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202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39285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1019" y="818710"/>
            <a:ext cx="6252548" cy="670878"/>
          </a:xfrm>
        </p:spPr>
        <p:txBody>
          <a:bodyPr/>
          <a:lstStyle/>
          <a:p>
            <a:r>
              <a:rPr lang="fr-FR" dirty="0"/>
              <a:t>2. Nouveaux Membres ED ISCE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3293" y="1730159"/>
            <a:ext cx="8194162" cy="3274114"/>
          </a:xfrm>
        </p:spPr>
        <p:txBody>
          <a:bodyPr>
            <a:normAutofit lnSpcReduction="10000"/>
          </a:bodyPr>
          <a:lstStyle/>
          <a:p>
            <a:r>
              <a:rPr lang="fr-FR" sz="1500" dirty="0"/>
              <a:t>Nouveaux membres :</a:t>
            </a:r>
          </a:p>
          <a:p>
            <a:pPr lvl="1"/>
            <a:r>
              <a:rPr lang="fr-FR" dirty="0"/>
              <a:t>Rattachement HDR de Gaëlle FIARD</a:t>
            </a:r>
            <a:endParaRPr lang="fr-FR" dirty="0">
              <a:latin typeface="+mj-lt"/>
              <a:ea typeface="Verdana" panose="020B0604030504040204" pitchFamily="34" charset="0"/>
            </a:endParaRPr>
          </a:p>
          <a:p>
            <a:pPr lvl="2"/>
            <a:r>
              <a:rPr lang="fr-FR" dirty="0"/>
              <a:t>PUPH de 40 ans ayant soutenu son HDR il y a 4 ans (elle a attendu d’avoir une activité nécessitant réellement le rattachement EDISCE pour le demander)</a:t>
            </a:r>
          </a:p>
          <a:p>
            <a:pPr lvl="2"/>
            <a:r>
              <a:rPr lang="fr-FR" dirty="0"/>
              <a:t>Très active en recherche (encadre beaucoup de M2 et de thèse d’exercice, publie, etc.)</a:t>
            </a:r>
          </a:p>
          <a:p>
            <a:pPr lvl="2"/>
            <a:r>
              <a:rPr lang="fr-FR" dirty="0"/>
              <a:t>Rempli tous les critères pour une HDR EDISCE, sauf la supervision d’une thèse de science soutenue</a:t>
            </a:r>
          </a:p>
          <a:p>
            <a:pPr lvl="2"/>
            <a:r>
              <a:rPr lang="fr-FR" dirty="0"/>
              <a:t>Co-encadrement d’une thèse de science en cours, donc la dynamique est là</a:t>
            </a:r>
          </a:p>
          <a:p>
            <a:pPr lvl="2"/>
            <a:r>
              <a:rPr lang="fr-FR" dirty="0"/>
              <a:t>Vu le niveau d’activité et d’implication dans l’équipe d’accueil, aucun intérêt à freiner le rattachement qui est inéluctable et qui a du sens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0595BB8-4F44-4976-8317-0CD7BB2442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15" y="143635"/>
            <a:ext cx="434504" cy="434504"/>
          </a:xfrm>
          <a:prstGeom prst="rect">
            <a:avLst/>
          </a:prstGeom>
        </p:spPr>
      </p:pic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D2C324E-151F-4326-87C3-19515B60C6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528720"/>
              </p:ext>
            </p:extLst>
          </p:nvPr>
        </p:nvGraphicFramePr>
        <p:xfrm>
          <a:off x="1736685" y="5248927"/>
          <a:ext cx="529934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835">
                  <a:extLst>
                    <a:ext uri="{9D8B030D-6E8A-4147-A177-3AD203B41FA5}">
                      <a16:colId xmlns:a16="http://schemas.microsoft.com/office/drawing/2014/main" val="2867299182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857119880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1081027313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362347350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POUR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CONTRE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ABSTENTION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276662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Dans la salle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130473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En </a:t>
                      </a:r>
                      <a:r>
                        <a:rPr lang="fr-FR" sz="1400" dirty="0" err="1">
                          <a:solidFill>
                            <a:srgbClr val="242D45"/>
                          </a:solidFill>
                        </a:rPr>
                        <a:t>visio</a:t>
                      </a:r>
                      <a:endParaRPr lang="fr-FR" sz="1400" dirty="0">
                        <a:solidFill>
                          <a:srgbClr val="242D45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4353541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Procuration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5271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03173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Etudes Doctorales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RAS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D4986E-5C08-4D9E-8335-740BF4FE5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" y="24816"/>
            <a:ext cx="579338" cy="57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48762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4. Institutionnel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3635" y="1943835"/>
            <a:ext cx="8336730" cy="42839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0" i="0" dirty="0">
                <a:solidFill>
                  <a:srgbClr val="000000"/>
                </a:solidFill>
                <a:effectLst/>
                <a:latin typeface="+mj-lt"/>
              </a:rPr>
              <a:t>4.1. Règle pour la composition du jury de thèse - membre UGA - discussion pour le règlement intérieur et vote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+mj-lt"/>
              </a:rPr>
              <a:t> </a:t>
            </a:r>
          </a:p>
          <a:p>
            <a:pPr marL="0" indent="0">
              <a:buNone/>
            </a:pPr>
            <a:endParaRPr lang="en-US" sz="2000" b="0" dirty="0">
              <a:solidFill>
                <a:srgbClr val="000000"/>
              </a:solidFill>
              <a:latin typeface="+mj-lt"/>
            </a:endParaRPr>
          </a:p>
          <a:p>
            <a:pPr algn="l"/>
            <a:r>
              <a:rPr lang="en-US" sz="2000" dirty="0">
                <a:solidFill>
                  <a:srgbClr val="000000"/>
                </a:solidFill>
                <a:latin typeface="+mj-lt"/>
              </a:rPr>
              <a:t>Avant</a:t>
            </a:r>
            <a:r>
              <a:rPr lang="en-US" sz="2000" b="0" dirty="0">
                <a:solidFill>
                  <a:srgbClr val="000000"/>
                </a:solidFill>
                <a:latin typeface="+mj-lt"/>
              </a:rPr>
              <a:t>: </a:t>
            </a:r>
            <a:r>
              <a:rPr lang="fr-FR" sz="2000" b="0" i="0" u="none" strike="noStrike" baseline="0" dirty="0">
                <a:latin typeface="+mj-lt"/>
              </a:rPr>
              <a:t>Le jury doit comporter au moins un enseignant‐chercheur de l’UGA, maître de conférences HDR ou professeur des universités, qui n’a pas participé à l’encadrement de la thèse.</a:t>
            </a:r>
          </a:p>
          <a:p>
            <a:pPr algn="l"/>
            <a:r>
              <a:rPr lang="fr-FR" sz="2000" dirty="0">
                <a:latin typeface="+mj-lt"/>
              </a:rPr>
              <a:t>Depuis 2 semaines </a:t>
            </a:r>
            <a:r>
              <a:rPr lang="fr-FR" sz="2000" b="0" dirty="0">
                <a:latin typeface="+mj-lt"/>
              </a:rPr>
              <a:t>: Il est recommandé que le jury comporte au moins un enseignant-chercheur de l’UGA, maître de conférences HDR ou professeur des universités, qui n’a pas participé à l’encadrement de la thèse.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D4986E-5C08-4D9E-8335-740BF4FE5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" y="24816"/>
            <a:ext cx="579338" cy="57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81512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4. Institutionnel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3635" y="1943835"/>
            <a:ext cx="8336730" cy="4283906"/>
          </a:xfrm>
        </p:spPr>
        <p:txBody>
          <a:bodyPr>
            <a:normAutofit/>
          </a:bodyPr>
          <a:lstStyle/>
          <a:p>
            <a:pPr marL="260350" lvl="1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4.2 </a:t>
            </a:r>
            <a:r>
              <a:rPr lang="fr-FR" sz="2000" b="0" dirty="0">
                <a:solidFill>
                  <a:srgbClr val="000000"/>
                </a:solidFill>
                <a:latin typeface="arial" panose="020B0604020202020204" pitchFamily="34" charset="0"/>
              </a:rPr>
              <a:t>Taux d’encadrement des non-HDR</a:t>
            </a:r>
            <a:endParaRPr lang="fr-FR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2000" b="0" dirty="0">
                <a:solidFill>
                  <a:srgbClr val="000000"/>
                </a:solidFill>
                <a:latin typeface="+mj-lt"/>
              </a:rPr>
              <a:t>Texte proposé pour le RI : </a:t>
            </a:r>
            <a:endParaRPr lang="en-US" sz="2000" b="0" dirty="0">
              <a:solidFill>
                <a:srgbClr val="000000"/>
              </a:solidFill>
              <a:latin typeface="+mj-lt"/>
            </a:endParaRPr>
          </a:p>
          <a:p>
            <a:pPr algn="l"/>
            <a:r>
              <a:rPr lang="fr-FR" sz="2000" b="0" dirty="0">
                <a:latin typeface="+mj-lt"/>
              </a:rPr>
              <a:t>.</a:t>
            </a:r>
            <a:r>
              <a:rPr lang="fr-FR" sz="1800" b="0" i="1" u="none" strike="noStrike" baseline="0" dirty="0">
                <a:solidFill>
                  <a:srgbClr val="365F92"/>
                </a:solidFill>
                <a:latin typeface="Cambria-Italic"/>
              </a:rPr>
              <a:t> 3.1.1.3. Conditions de direction de thèse</a:t>
            </a:r>
          </a:p>
          <a:p>
            <a:pPr algn="l"/>
            <a:r>
              <a:rPr lang="fr-FR" sz="1800" b="0" i="1" u="none" strike="noStrike" baseline="0" dirty="0">
                <a:solidFill>
                  <a:srgbClr val="365F92"/>
                </a:solidFill>
                <a:latin typeface="Cambria-Italic"/>
              </a:rPr>
              <a:t>L'ED ISCE ne permet pas aux </a:t>
            </a:r>
            <a:r>
              <a:rPr lang="fr-FR" sz="1800" b="0" i="1" u="none" strike="noStrike" baseline="0" dirty="0" err="1">
                <a:solidFill>
                  <a:srgbClr val="365F92"/>
                </a:solidFill>
                <a:latin typeface="Cambria-Italic"/>
              </a:rPr>
              <a:t>chercheur·euse·s</a:t>
            </a:r>
            <a:r>
              <a:rPr lang="fr-FR" sz="1800" b="0" i="1" u="none" strike="noStrike" baseline="0" dirty="0">
                <a:solidFill>
                  <a:srgbClr val="365F92"/>
                </a:solidFill>
                <a:latin typeface="Cambria-Italic"/>
              </a:rPr>
              <a:t> et </a:t>
            </a:r>
            <a:r>
              <a:rPr lang="fr-FR" sz="1800" b="0" i="1" u="none" strike="noStrike" baseline="0" dirty="0" err="1">
                <a:solidFill>
                  <a:srgbClr val="365F92"/>
                </a:solidFill>
                <a:latin typeface="Cambria-Italic"/>
              </a:rPr>
              <a:t>enseignant·e·s-chercheur·euse·s</a:t>
            </a:r>
            <a:r>
              <a:rPr lang="fr-FR" sz="1800" b="0" i="1" u="none" strike="noStrike" baseline="0" dirty="0">
                <a:solidFill>
                  <a:srgbClr val="365F92"/>
                </a:solidFill>
                <a:latin typeface="Cambria-Italic"/>
              </a:rPr>
              <a:t> sans HDR d'encadrer plus de 3 </a:t>
            </a:r>
            <a:r>
              <a:rPr lang="fr-FR" sz="1800" b="0" i="1" u="none" strike="noStrike" baseline="0" dirty="0" err="1">
                <a:solidFill>
                  <a:srgbClr val="365F92"/>
                </a:solidFill>
                <a:latin typeface="Cambria-Italic"/>
              </a:rPr>
              <a:t>doctorant·e·s</a:t>
            </a:r>
            <a:r>
              <a:rPr lang="fr-FR" sz="1800" b="0" i="1" u="none" strike="noStrike" baseline="0" dirty="0">
                <a:solidFill>
                  <a:srgbClr val="365F92"/>
                </a:solidFill>
                <a:latin typeface="Cambria-Italic"/>
              </a:rPr>
              <a:t> à la fois.</a:t>
            </a:r>
          </a:p>
          <a:p>
            <a:pPr algn="l"/>
            <a:endParaRPr lang="fr-FR" sz="2000" b="0" dirty="0">
              <a:latin typeface="+mj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D4986E-5C08-4D9E-8335-740BF4FE5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" y="24816"/>
            <a:ext cx="579338" cy="579338"/>
          </a:xfrm>
          <a:prstGeom prst="rect">
            <a:avLst/>
          </a:prstGeom>
        </p:spPr>
      </p:pic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3A040E0E-4456-418F-88D6-C95D9EBCF4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845654"/>
              </p:ext>
            </p:extLst>
          </p:nvPr>
        </p:nvGraphicFramePr>
        <p:xfrm>
          <a:off x="1736685" y="5248927"/>
          <a:ext cx="529934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835">
                  <a:extLst>
                    <a:ext uri="{9D8B030D-6E8A-4147-A177-3AD203B41FA5}">
                      <a16:colId xmlns:a16="http://schemas.microsoft.com/office/drawing/2014/main" val="2867299182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857119880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1081027313"/>
                    </a:ext>
                  </a:extLst>
                </a:gridCol>
                <a:gridCol w="1324835">
                  <a:extLst>
                    <a:ext uri="{9D8B030D-6E8A-4147-A177-3AD203B41FA5}">
                      <a16:colId xmlns:a16="http://schemas.microsoft.com/office/drawing/2014/main" val="362347350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POUR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CONTRE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ABSTENTION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276662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Dans la salle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13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130473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En </a:t>
                      </a:r>
                      <a:r>
                        <a:rPr lang="fr-FR" sz="1400" dirty="0" err="1">
                          <a:solidFill>
                            <a:srgbClr val="242D45"/>
                          </a:solidFill>
                        </a:rPr>
                        <a:t>visio</a:t>
                      </a:r>
                      <a:endParaRPr lang="fr-FR" sz="1400" dirty="0">
                        <a:solidFill>
                          <a:srgbClr val="242D45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64353541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242D45"/>
                          </a:solidFill>
                        </a:rPr>
                        <a:t>Procuration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25271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863896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5. Concours et Contrats Doctoraux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9262" lvl="1" indent="0">
              <a:buNone/>
            </a:pPr>
            <a:endParaRPr lang="fr-FR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49262" lvl="1" indent="0">
              <a:buNone/>
            </a:pP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</a:rPr>
              <a:t>A voter :</a:t>
            </a:r>
          </a:p>
          <a:p>
            <a:pPr marL="449262" lvl="1" indent="0">
              <a:buNone/>
            </a:pP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</a:rPr>
              <a:t>Liste principale – contrats doctoraux ED ISCE</a:t>
            </a:r>
          </a:p>
          <a:p>
            <a:pPr marL="449262" lvl="1" indent="0">
              <a:buNone/>
            </a:pP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</a:rPr>
              <a:t>CD </a:t>
            </a:r>
            <a:r>
              <a:rPr lang="fr-FR" b="0" dirty="0" err="1">
                <a:solidFill>
                  <a:srgbClr val="000000"/>
                </a:solidFill>
                <a:latin typeface="arial" panose="020B0604020202020204" pitchFamily="34" charset="0"/>
              </a:rPr>
              <a:t>TransCog</a:t>
            </a:r>
            <a:endParaRPr lang="fr-FR" b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49262" lvl="1" indent="0">
              <a:buNone/>
            </a:pP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</a:rPr>
              <a:t>LPR SHS 2024</a:t>
            </a:r>
          </a:p>
          <a:p>
            <a:pPr marL="449262" lvl="1" indent="0">
              <a:buNone/>
            </a:pPr>
            <a:endParaRPr lang="fr-FR" b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49262" lvl="1" indent="0">
              <a:buNone/>
            </a:pPr>
            <a:endParaRPr lang="fr-FR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449262" lvl="1" indent="0">
              <a:buNone/>
            </a:pP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</a:rPr>
              <a:t>A discuter :</a:t>
            </a:r>
          </a:p>
          <a:p>
            <a:pPr marL="449262" lvl="1" indent="0">
              <a:buNone/>
            </a:pPr>
            <a:r>
              <a:rPr lang="fr-F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Liste(s) complémentaire</a:t>
            </a:r>
          </a:p>
          <a:p>
            <a:pPr marL="449262" lvl="1" indent="0">
              <a:buNone/>
            </a:pPr>
            <a:r>
              <a:rPr lang="fr-F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Discussion sur la création d'une règle régissant la réception d'un contrat doctoral dans le concours alors qu'un autre étudiant financé de cette manière est encore en cours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CD4986E-5C08-4D9E-8335-740BF4FE5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05" y="24816"/>
            <a:ext cx="579338" cy="57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96864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odèle par défau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75BD25"/>
          </a:buClr>
          <a:buSzTx/>
          <a:buFont typeface="Arial" charset="0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noFill/>
        <a:ln w="12700">
          <a:solidFill>
            <a:srgbClr val="FF0000"/>
          </a:solidFill>
          <a:miter lim="800000"/>
          <a:headEnd/>
          <a:tailEnd type="arrow"/>
        </a:ln>
      </a:spPr>
      <a:bodyPr/>
      <a:lstStyle/>
    </a:lnDef>
    <a:txDef>
      <a:spPr bwMode="auto">
        <a:noFill/>
        <a:ln>
          <a:noFill/>
        </a:ln>
        <a:extLst>
          <a:ext uri="{909E8E84-426E-40dd-AFC4-6F175D3DCCD1}">
            <a14:hiddenFill xmlns="" xmlns:a14="http://schemas.microsoft.com/office/drawing/2010/main" xmlns:p="http://schemas.openxmlformats.org/presentationml/2006/main" xmlns:r="http://schemas.openxmlformats.org/officeDocument/2006/relationships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xmlns:p="http://schemas.openxmlformats.org/presentationml/2006/main" xmlns:r="http://schemas.openxmlformats.org/officeDocument/2006/relationships" w="9525">
              <a:solidFill>
                <a:srgbClr val="000000"/>
              </a:solidFill>
              <a:miter lim="800000"/>
              <a:headEnd/>
              <a:tailEnd/>
            </a14:hiddenLine>
          </a:ext>
          <a:ext uri="{FAA26D3D-D897-4be2-8F04-BA451C77F1D7}">
            <ma14:placeholderFlag xmlns="" xmlns:ma14="http://schemas.microsoft.com/office/mac/drawingml/2011/main" xmlns:p="http://schemas.openxmlformats.org/presentationml/2006/main" xmlns:r="http://schemas.openxmlformats.org/officeDocument/2006/relationships" val="1"/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 kern="0" dirty="0" err="1" smtClean="0">
            <a:solidFill>
              <a:srgbClr val="242D45"/>
            </a:solidFill>
          </a:defRPr>
        </a:defPPr>
      </a:lstStyle>
    </a:tx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19354</TotalTime>
  <Words>1560</Words>
  <Application>Microsoft Office PowerPoint</Application>
  <PresentationFormat>Affichage à l'écran (4:3)</PresentationFormat>
  <Paragraphs>424</Paragraphs>
  <Slides>25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6" baseType="lpstr">
      <vt:lpstr>MS Gothic</vt:lpstr>
      <vt:lpstr>Arial</vt:lpstr>
      <vt:lpstr>Arial</vt:lpstr>
      <vt:lpstr>Calibri</vt:lpstr>
      <vt:lpstr>Cambria-Italic</vt:lpstr>
      <vt:lpstr>Courier New</vt:lpstr>
      <vt:lpstr>Times</vt:lpstr>
      <vt:lpstr>Times New Roman</vt:lpstr>
      <vt:lpstr>Wingdings</vt:lpstr>
      <vt:lpstr>Wingdings</vt:lpstr>
      <vt:lpstr>Modèle par défaut</vt:lpstr>
      <vt:lpstr>Présentation PowerPoint</vt:lpstr>
      <vt:lpstr>Ordre du jour</vt:lpstr>
      <vt:lpstr>Ordre du jour</vt:lpstr>
      <vt:lpstr>1. Validation du CR du 28 mars 2024</vt:lpstr>
      <vt:lpstr>2. Nouveaux Membres ED ISCE</vt:lpstr>
      <vt:lpstr>3. Etudes Doctorales</vt:lpstr>
      <vt:lpstr>4. Institutionnel</vt:lpstr>
      <vt:lpstr>4. Institutionnel</vt:lpstr>
      <vt:lpstr>5. Concours et Contrats Doctoraux</vt:lpstr>
      <vt:lpstr>Bilan de concours</vt:lpstr>
      <vt:lpstr>Procédures</vt:lpstr>
      <vt:lpstr>Bilan de concours 2022, 2023, 2024</vt:lpstr>
      <vt:lpstr>Jurys</vt:lpstr>
      <vt:lpstr>Classement Finale</vt:lpstr>
      <vt:lpstr>TransCog</vt:lpstr>
      <vt:lpstr>LPR SHS 2024</vt:lpstr>
      <vt:lpstr>5. Point et discussion</vt:lpstr>
      <vt:lpstr>Présentation PowerPoint</vt:lpstr>
      <vt:lpstr>Présentation PowerPoint</vt:lpstr>
      <vt:lpstr>6. Formation / Poursuite de carrière</vt:lpstr>
      <vt:lpstr>7. Les évènements</vt:lpstr>
      <vt:lpstr>8. Divers</vt:lpstr>
      <vt:lpstr>Présentation PowerPoint</vt:lpstr>
      <vt:lpstr>Par laboratoire</vt:lpstr>
      <vt:lpstr>Calendrier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titre du projet présenté Précision éventuelle sur le titre</dc:title>
  <dc:creator>Utilisateur de Microsoft Office</dc:creator>
  <cp:lastModifiedBy>CHRISTOPHER MOULIN</cp:lastModifiedBy>
  <cp:revision>1133</cp:revision>
  <cp:lastPrinted>2018-02-02T10:03:29Z</cp:lastPrinted>
  <dcterms:created xsi:type="dcterms:W3CDTF">2015-11-24T09:57:20Z</dcterms:created>
  <dcterms:modified xsi:type="dcterms:W3CDTF">2024-06-28T10:27:34Z</dcterms:modified>
</cp:coreProperties>
</file>